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37"/>
  </p:notesMasterIdLst>
  <p:handoutMasterIdLst>
    <p:handoutMasterId r:id="rId38"/>
  </p:handoutMasterIdLst>
  <p:sldIdLst>
    <p:sldId id="277" r:id="rId2"/>
    <p:sldId id="282" r:id="rId3"/>
    <p:sldId id="256" r:id="rId4"/>
    <p:sldId id="263" r:id="rId5"/>
    <p:sldId id="268" r:id="rId6"/>
    <p:sldId id="284" r:id="rId7"/>
    <p:sldId id="257" r:id="rId8"/>
    <p:sldId id="272" r:id="rId9"/>
    <p:sldId id="267" r:id="rId10"/>
    <p:sldId id="296" r:id="rId11"/>
    <p:sldId id="288" r:id="rId12"/>
    <p:sldId id="297" r:id="rId13"/>
    <p:sldId id="305" r:id="rId14"/>
    <p:sldId id="261" r:id="rId15"/>
    <p:sldId id="306" r:id="rId16"/>
    <p:sldId id="271" r:id="rId17"/>
    <p:sldId id="278" r:id="rId18"/>
    <p:sldId id="295" r:id="rId19"/>
    <p:sldId id="304" r:id="rId20"/>
    <p:sldId id="307" r:id="rId21"/>
    <p:sldId id="310" r:id="rId22"/>
    <p:sldId id="311" r:id="rId23"/>
    <p:sldId id="312" r:id="rId24"/>
    <p:sldId id="313" r:id="rId25"/>
    <p:sldId id="314" r:id="rId26"/>
    <p:sldId id="316" r:id="rId27"/>
    <p:sldId id="315" r:id="rId28"/>
    <p:sldId id="308" r:id="rId29"/>
    <p:sldId id="317" r:id="rId30"/>
    <p:sldId id="309" r:id="rId31"/>
    <p:sldId id="320" r:id="rId32"/>
    <p:sldId id="318" r:id="rId33"/>
    <p:sldId id="319" r:id="rId34"/>
    <p:sldId id="322" r:id="rId35"/>
    <p:sldId id="321" r:id="rId3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38F2"/>
    <a:srgbClr val="CCFF66"/>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94310" autoAdjust="0"/>
  </p:normalViewPr>
  <p:slideViewPr>
    <p:cSldViewPr snapToGrid="0" snapToObjects="1">
      <p:cViewPr varScale="1">
        <p:scale>
          <a:sx n="83" d="100"/>
          <a:sy n="83" d="100"/>
        </p:scale>
        <p:origin x="-128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6.xml"/><Relationship Id="rId2" Type="http://schemas.openxmlformats.org/officeDocument/2006/relationships/slide" Target="../slides/slide17.xml"/><Relationship Id="rId1" Type="http://schemas.openxmlformats.org/officeDocument/2006/relationships/slide" Target="../slides/slide4.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41E47-DA3D-D342-9B5C-61068D269C0A}" type="doc">
      <dgm:prSet loTypeId="urn:microsoft.com/office/officeart/2005/8/layout/radial1" loCatId="" qsTypeId="urn:microsoft.com/office/officeart/2005/8/quickstyle/simple4" qsCatId="simple" csTypeId="urn:microsoft.com/office/officeart/2005/8/colors/accent1_4" csCatId="accent1" phldr="1"/>
      <dgm:spPr/>
      <dgm:t>
        <a:bodyPr/>
        <a:lstStyle/>
        <a:p>
          <a:endParaRPr lang="fr-FR"/>
        </a:p>
      </dgm:t>
    </dgm:pt>
    <dgm:pt modelId="{C477EA73-AEB5-6C4F-9BCE-91F69A5B0E20}">
      <dgm:prSet phldrT="[Texte]" custT="1">
        <dgm:style>
          <a:lnRef idx="2">
            <a:schemeClr val="dk1"/>
          </a:lnRef>
          <a:fillRef idx="1">
            <a:schemeClr val="lt1"/>
          </a:fillRef>
          <a:effectRef idx="0">
            <a:schemeClr val="dk1"/>
          </a:effectRef>
          <a:fontRef idx="minor">
            <a:schemeClr val="dk1"/>
          </a:fontRef>
        </dgm:style>
      </dgm:prSet>
      <dgm:spPr>
        <a:solidFill>
          <a:schemeClr val="tx2">
            <a:lumMod val="60000"/>
            <a:lumOff val="40000"/>
          </a:schemeClr>
        </a:solidFill>
        <a:ln w="76200" cmpd="sng"/>
      </dgm:spPr>
      <dgm:t>
        <a:bodyPr/>
        <a:lstStyle/>
        <a:p>
          <a:r>
            <a:rPr lang="fr-FR" sz="2400" b="1" u="sng" dirty="0" smtClean="0">
              <a:solidFill>
                <a:srgbClr val="FF0000"/>
              </a:solidFill>
              <a:latin typeface="Arial Black"/>
              <a:cs typeface="Arial Black"/>
            </a:rPr>
            <a:t>Projet de transformation de l’élève</a:t>
          </a:r>
          <a:endParaRPr lang="fr-FR" sz="2400" b="1" u="sng" dirty="0">
            <a:solidFill>
              <a:srgbClr val="FF0000"/>
            </a:solidFill>
            <a:latin typeface="Arial Black"/>
            <a:cs typeface="Arial Black"/>
          </a:endParaRPr>
        </a:p>
      </dgm:t>
    </dgm:pt>
    <dgm:pt modelId="{5A160231-1AEE-0E45-8759-64EC3A7494DE}" type="parTrans" cxnId="{72A36264-6639-4146-9778-C8D674D80C6C}">
      <dgm:prSet/>
      <dgm:spPr/>
      <dgm:t>
        <a:bodyPr/>
        <a:lstStyle/>
        <a:p>
          <a:endParaRPr lang="fr-FR" sz="2000" b="1">
            <a:solidFill>
              <a:schemeClr val="tx1"/>
            </a:solidFill>
            <a:latin typeface="Arial Black"/>
            <a:cs typeface="Arial Black"/>
          </a:endParaRPr>
        </a:p>
      </dgm:t>
    </dgm:pt>
    <dgm:pt modelId="{65846ED0-CC95-3C47-8AD7-1B0684125085}" type="sibTrans" cxnId="{72A36264-6639-4146-9778-C8D674D80C6C}">
      <dgm:prSet/>
      <dgm:spPr/>
      <dgm:t>
        <a:bodyPr/>
        <a:lstStyle/>
        <a:p>
          <a:endParaRPr lang="fr-FR" sz="2000" b="1">
            <a:solidFill>
              <a:schemeClr val="tx1"/>
            </a:solidFill>
            <a:latin typeface="Arial Black"/>
            <a:cs typeface="Arial Black"/>
          </a:endParaRPr>
        </a:p>
      </dgm:t>
    </dgm:pt>
    <dgm:pt modelId="{47023CDA-ADBF-E54A-B29C-9C0104275EA7}">
      <dgm:prSet phldrT="[Texte]" custT="1">
        <dgm:style>
          <a:lnRef idx="2">
            <a:schemeClr val="dk1"/>
          </a:lnRef>
          <a:fillRef idx="1">
            <a:schemeClr val="lt1"/>
          </a:fillRef>
          <a:effectRef idx="0">
            <a:schemeClr val="dk1"/>
          </a:effectRef>
          <a:fontRef idx="minor">
            <a:schemeClr val="dk1"/>
          </a:fontRef>
        </dgm:style>
      </dgm:prSet>
      <dgm:spPr>
        <a:gradFill flip="none" rotWithShape="0">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w="38100" cmpd="sng"/>
      </dgm:spPr>
      <dgm:t>
        <a:bodyPr/>
        <a:lstStyle/>
        <a:p>
          <a:pPr algn="ctr"/>
          <a:r>
            <a:rPr lang="fr-FR" sz="1800" b="1" u="sng" dirty="0">
              <a:solidFill>
                <a:schemeClr val="tx1"/>
              </a:solidFill>
              <a:latin typeface="Arial Black"/>
              <a:cs typeface="Arial Black"/>
              <a:hlinkClick xmlns:r="http://schemas.openxmlformats.org/officeDocument/2006/relationships" r:id="rId1" action="ppaction://hlinksldjump">
                <a:extLst>
                  <a:ext uri="{A12FA001-AC4F-418D-AE19-62706E023703}">
                    <ahyp:hlinkClr xmlns:ahyp="http://schemas.microsoft.com/office/drawing/2018/hyperlinkcolor" xmlns="" val="tx"/>
                  </a:ext>
                </a:extLst>
              </a:hlinkClick>
            </a:rPr>
            <a:t>LIEN ENTRE LES PROJETS</a:t>
          </a:r>
          <a:endParaRPr lang="fr-FR" sz="1800" b="1" u="sng" dirty="0">
            <a:solidFill>
              <a:schemeClr val="tx1"/>
            </a:solidFill>
            <a:latin typeface="Arial Black"/>
            <a:cs typeface="Arial Black"/>
          </a:endParaRPr>
        </a:p>
        <a:p>
          <a:pPr algn="ctr"/>
          <a:r>
            <a:rPr lang="fr-FR" sz="1400" b="1" dirty="0">
              <a:solidFill>
                <a:schemeClr val="tx1"/>
              </a:solidFill>
              <a:latin typeface="Arial Black"/>
              <a:cs typeface="Arial Black"/>
            </a:rPr>
            <a:t>(Académique, établissement, AS)</a:t>
          </a:r>
        </a:p>
      </dgm:t>
    </dgm:pt>
    <dgm:pt modelId="{7D9AC3DE-9A05-9D42-94C5-54124C5C79DC}" type="parTrans" cxnId="{4A394407-4FCC-4B4C-8E9B-02F8A5828CAF}">
      <dgm:prSet custT="1"/>
      <dgm:spPr/>
      <dgm:t>
        <a:bodyPr/>
        <a:lstStyle/>
        <a:p>
          <a:endParaRPr lang="fr-FR" sz="2000" b="1">
            <a:solidFill>
              <a:schemeClr val="tx1"/>
            </a:solidFill>
            <a:latin typeface="Arial Black"/>
            <a:cs typeface="Arial Black"/>
          </a:endParaRPr>
        </a:p>
      </dgm:t>
    </dgm:pt>
    <dgm:pt modelId="{8AD94680-7890-EB4C-988B-87AED451AD69}" type="sibTrans" cxnId="{4A394407-4FCC-4B4C-8E9B-02F8A5828CAF}">
      <dgm:prSet/>
      <dgm:spPr/>
      <dgm:t>
        <a:bodyPr/>
        <a:lstStyle/>
        <a:p>
          <a:endParaRPr lang="fr-FR" sz="2000" b="1">
            <a:solidFill>
              <a:schemeClr val="tx1"/>
            </a:solidFill>
            <a:latin typeface="Arial Black"/>
            <a:cs typeface="Arial Black"/>
          </a:endParaRPr>
        </a:p>
      </dgm:t>
    </dgm:pt>
    <dgm:pt modelId="{7EF5A651-1814-AE40-A167-6649799F13F8}">
      <dgm:prSet phldrT="[Texte]" custT="1">
        <dgm:style>
          <a:lnRef idx="2">
            <a:schemeClr val="dk1"/>
          </a:lnRef>
          <a:fillRef idx="1">
            <a:schemeClr val="lt1"/>
          </a:fillRef>
          <a:effectRef idx="0">
            <a:schemeClr val="dk1"/>
          </a:effectRef>
          <a:fontRef idx="minor">
            <a:schemeClr val="dk1"/>
          </a:fontRef>
        </dgm:style>
      </dgm:prSet>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38100" cmpd="sng"/>
        <a:effectLst>
          <a:outerShdw blurRad="50800" dist="38100" dir="2700000" algn="tl" rotWithShape="0">
            <a:prstClr val="black">
              <a:alpha val="40000"/>
            </a:prstClr>
          </a:outerShdw>
        </a:effectLst>
      </dgm:spPr>
      <dgm:t>
        <a:bodyPr/>
        <a:lstStyle/>
        <a:p>
          <a:r>
            <a:rPr lang="fr-FR" sz="1800" b="1" u="none" dirty="0">
              <a:solidFill>
                <a:schemeClr val="tx1"/>
              </a:solidFill>
              <a:latin typeface="Arial Black"/>
              <a:cs typeface="Arial Black"/>
            </a:rPr>
            <a:t>Attentes institutionnelles</a:t>
          </a:r>
        </a:p>
        <a:p>
          <a:r>
            <a:rPr lang="fr-FR" sz="1800" b="1" dirty="0" smtClean="0">
              <a:solidFill>
                <a:schemeClr val="tx1"/>
              </a:solidFill>
              <a:latin typeface="Arial Black"/>
              <a:cs typeface="Arial Black"/>
            </a:rPr>
            <a:t>- </a:t>
          </a:r>
          <a:r>
            <a:rPr lang="fr-FR" sz="1800" b="1" dirty="0">
              <a:solidFill>
                <a:schemeClr val="tx1"/>
              </a:solidFill>
              <a:latin typeface="Arial Black"/>
              <a:cs typeface="Arial Black"/>
              <a:hlinkClick xmlns:r="http://schemas.openxmlformats.org/officeDocument/2006/relationships" r:id="rId2" action="ppaction://hlinksldjump">
                <a:extLst>
                  <a:ext uri="{A12FA001-AC4F-418D-AE19-62706E023703}">
                    <ahyp:hlinkClr xmlns:ahyp="http://schemas.microsoft.com/office/drawing/2018/hyperlinkcolor" xmlns="" val="tx"/>
                  </a:ext>
                </a:extLst>
              </a:hlinkClick>
            </a:rPr>
            <a:t>Lycées</a:t>
          </a:r>
          <a:endParaRPr lang="fr-FR" sz="1800" b="1" dirty="0">
            <a:solidFill>
              <a:schemeClr val="tx1"/>
            </a:solidFill>
            <a:latin typeface="Arial Black"/>
            <a:cs typeface="Arial Black"/>
          </a:endParaRPr>
        </a:p>
      </dgm:t>
    </dgm:pt>
    <dgm:pt modelId="{56392B08-8A6C-BE49-A21C-1969A56B3A79}" type="parTrans" cxnId="{BBAFCFBA-B4DE-E44F-880C-434F9359EEF0}">
      <dgm:prSet custT="1"/>
      <dgm:spPr/>
      <dgm:t>
        <a:bodyPr/>
        <a:lstStyle/>
        <a:p>
          <a:endParaRPr lang="fr-FR" sz="2000" b="1">
            <a:solidFill>
              <a:schemeClr val="tx1"/>
            </a:solidFill>
            <a:latin typeface="Arial Black"/>
            <a:cs typeface="Arial Black"/>
          </a:endParaRPr>
        </a:p>
      </dgm:t>
    </dgm:pt>
    <dgm:pt modelId="{48E9D258-3646-2547-B66B-358978502CEE}" type="sibTrans" cxnId="{BBAFCFBA-B4DE-E44F-880C-434F9359EEF0}">
      <dgm:prSet/>
      <dgm:spPr/>
      <dgm:t>
        <a:bodyPr/>
        <a:lstStyle/>
        <a:p>
          <a:endParaRPr lang="fr-FR" sz="2000" b="1">
            <a:solidFill>
              <a:schemeClr val="tx1"/>
            </a:solidFill>
            <a:latin typeface="Arial Black"/>
            <a:cs typeface="Arial Black"/>
          </a:endParaRPr>
        </a:p>
      </dgm:t>
    </dgm:pt>
    <dgm:pt modelId="{73B8BB29-D26C-3C4E-BF40-0F434B32E259}">
      <dgm:prSet custT="1">
        <dgm:style>
          <a:lnRef idx="3">
            <a:schemeClr val="lt1"/>
          </a:lnRef>
          <a:fillRef idx="1">
            <a:schemeClr val="accent6"/>
          </a:fillRef>
          <a:effectRef idx="1">
            <a:schemeClr val="accent6"/>
          </a:effectRef>
          <a:fontRef idx="minor">
            <a:schemeClr val="lt1"/>
          </a:fontRef>
        </dgm:style>
      </dgm:prSet>
      <dgm:spPr>
        <a:ln/>
      </dgm:spPr>
      <dgm:t>
        <a:bodyPr/>
        <a:lstStyle/>
        <a:p>
          <a:r>
            <a:rPr lang="fr-FR" sz="1600" dirty="0">
              <a:solidFill>
                <a:srgbClr val="5738F2"/>
              </a:solidFill>
              <a:latin typeface="Arial Black"/>
              <a:cs typeface="Arial Black"/>
              <a:hlinkClick xmlns:r="http://schemas.openxmlformats.org/officeDocument/2006/relationships" r:id="rId3" action="ppaction://hlinksldjump">
                <a:extLst>
                  <a:ext uri="{A12FA001-AC4F-418D-AE19-62706E023703}">
                    <ahyp:hlinkClr xmlns:ahyp="http://schemas.microsoft.com/office/drawing/2018/hyperlinkcolor" xmlns="" val="tx"/>
                  </a:ext>
                </a:extLst>
              </a:hlinkClick>
            </a:rPr>
            <a:t>Choix didactiques, </a:t>
          </a:r>
          <a:r>
            <a:rPr lang="fr-FR" sz="1600" dirty="0" smtClean="0">
              <a:solidFill>
                <a:schemeClr val="accent6">
                  <a:lumMod val="60000"/>
                  <a:lumOff val="40000"/>
                </a:schemeClr>
              </a:solidFill>
              <a:latin typeface="Arial Black"/>
              <a:cs typeface="Arial Black"/>
              <a:hlinkClick xmlns:r="http://schemas.openxmlformats.org/officeDocument/2006/relationships" r:id="rId3" action="ppaction://hlinksldjump">
                <a:extLst>
                  <a:ext uri="{A12FA001-AC4F-418D-AE19-62706E023703}">
                    <ahyp:hlinkClr xmlns:ahyp="http://schemas.microsoft.com/office/drawing/2018/hyperlinkcolor" xmlns="" val="tx"/>
                  </a:ext>
                </a:extLst>
              </a:hlinkClick>
            </a:rPr>
            <a:t>pédagogiques</a:t>
          </a:r>
          <a:r>
            <a:rPr lang="fr-FR" sz="1600" dirty="0" smtClean="0">
              <a:solidFill>
                <a:srgbClr val="FFFF00"/>
              </a:solidFill>
              <a:latin typeface="Arial Black"/>
              <a:cs typeface="Arial Black"/>
            </a:rPr>
            <a:t>, de </a:t>
          </a:r>
          <a:r>
            <a:rPr lang="fr-FR" sz="1600" dirty="0" smtClean="0">
              <a:solidFill>
                <a:srgbClr val="5738F2"/>
              </a:solidFill>
              <a:latin typeface="Arial Black"/>
              <a:cs typeface="Arial Black"/>
              <a:hlinkClick xmlns:r="http://schemas.openxmlformats.org/officeDocument/2006/relationships" r:id="rId4" action="ppaction://hlinksldjump">
                <a:extLst>
                  <a:ext uri="{A12FA001-AC4F-418D-AE19-62706E023703}">
                    <ahyp:hlinkClr xmlns:ahyp="http://schemas.microsoft.com/office/drawing/2018/hyperlinkcolor" xmlns="" val="tx"/>
                  </a:ext>
                </a:extLst>
              </a:hlinkClick>
            </a:rPr>
            <a:t>programmation</a:t>
          </a:r>
          <a:r>
            <a:rPr lang="fr-FR" sz="1600" dirty="0" smtClean="0">
              <a:solidFill>
                <a:srgbClr val="5738F2"/>
              </a:solidFill>
              <a:latin typeface="Arial Black"/>
              <a:cs typeface="Arial Black"/>
            </a:rPr>
            <a:t> </a:t>
          </a:r>
          <a:r>
            <a:rPr lang="fr-FR" sz="1600" dirty="0" smtClean="0">
              <a:solidFill>
                <a:srgbClr val="5738F2"/>
              </a:solidFill>
              <a:latin typeface="Arial Black"/>
              <a:cs typeface="Arial Black"/>
              <a:hlinkClick xmlns:r="http://schemas.openxmlformats.org/officeDocument/2006/relationships" r:id="rId5" action="ppaction://hlinksldjump">
                <a:extLst>
                  <a:ext uri="{A12FA001-AC4F-418D-AE19-62706E023703}">
                    <ahyp:hlinkClr xmlns:ahyp="http://schemas.microsoft.com/office/drawing/2018/hyperlinkcolor" xmlns="" val="tx"/>
                  </a:ext>
                </a:extLst>
              </a:hlinkClick>
            </a:rPr>
            <a:t>et </a:t>
          </a:r>
          <a:r>
            <a:rPr lang="fr-FR" sz="1600" dirty="0">
              <a:solidFill>
                <a:srgbClr val="5738F2"/>
              </a:solidFill>
              <a:latin typeface="Arial Black"/>
              <a:cs typeface="Arial Black"/>
              <a:hlinkClick xmlns:r="http://schemas.openxmlformats.org/officeDocument/2006/relationships" r:id="rId5" action="ppaction://hlinksldjump">
                <a:extLst>
                  <a:ext uri="{A12FA001-AC4F-418D-AE19-62706E023703}">
                    <ahyp:hlinkClr xmlns:ahyp="http://schemas.microsoft.com/office/drawing/2018/hyperlinkcolor" xmlns="" val="tx"/>
                  </a:ext>
                </a:extLst>
              </a:hlinkClick>
            </a:rPr>
            <a:t>organisationnels</a:t>
          </a:r>
          <a:endParaRPr lang="fr-FR" sz="1600" dirty="0">
            <a:solidFill>
              <a:srgbClr val="5738F2"/>
            </a:solidFill>
            <a:latin typeface="Arial Black"/>
            <a:cs typeface="Arial Black"/>
          </a:endParaRPr>
        </a:p>
      </dgm:t>
    </dgm:pt>
    <dgm:pt modelId="{C68E611D-FBE1-7848-8448-FE4764616E38}" type="parTrans" cxnId="{089697E5-FB3F-0C41-8ACD-116F7DBD2143}">
      <dgm:prSet/>
      <dgm:spPr/>
      <dgm:t>
        <a:bodyPr/>
        <a:lstStyle/>
        <a:p>
          <a:endParaRPr lang="fr-FR"/>
        </a:p>
      </dgm:t>
    </dgm:pt>
    <dgm:pt modelId="{BBA4B81A-1253-3141-A262-994E431324DE}" type="sibTrans" cxnId="{089697E5-FB3F-0C41-8ACD-116F7DBD2143}">
      <dgm:prSet/>
      <dgm:spPr/>
      <dgm:t>
        <a:bodyPr/>
        <a:lstStyle/>
        <a:p>
          <a:endParaRPr lang="fr-FR"/>
        </a:p>
      </dgm:t>
    </dgm:pt>
    <dgm:pt modelId="{8B8D8005-C74F-DA4D-8C3A-7A9E7BADE142}">
      <dgm:prSet custT="1"/>
      <dgm:spPr>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100000" t="100000"/>
          </a:path>
          <a:tileRect r="-100000" b="-100000"/>
        </a:gradFill>
        <a:ln w="38100" cmpd="sng">
          <a:solidFill>
            <a:srgbClr val="000000"/>
          </a:solidFill>
        </a:ln>
      </dgm:spPr>
      <dgm:t>
        <a:bodyPr/>
        <a:lstStyle/>
        <a:p>
          <a:r>
            <a:rPr lang="fr-FR" sz="1800" dirty="0">
              <a:solidFill>
                <a:schemeClr val="tx1"/>
              </a:solidFill>
              <a:latin typeface="Arial Black"/>
              <a:cs typeface="Arial Black"/>
              <a:hlinkClick xmlns:r="http://schemas.openxmlformats.org/officeDocument/2006/relationships" r:id="rId6" action="ppaction://hlinksldjump">
                <a:extLst>
                  <a:ext uri="{A12FA001-AC4F-418D-AE19-62706E023703}">
                    <ahyp:hlinkClr xmlns:ahyp="http://schemas.microsoft.com/office/drawing/2018/hyperlinkcolor" xmlns="" val="tx"/>
                  </a:ext>
                </a:extLst>
              </a:hlinkClick>
            </a:rPr>
            <a:t>Outils de suivi et d’évaluation du projet</a:t>
          </a:r>
          <a:endParaRPr lang="fr-FR" sz="1800" dirty="0">
            <a:solidFill>
              <a:schemeClr val="tx1"/>
            </a:solidFill>
            <a:latin typeface="Arial Black"/>
            <a:cs typeface="Arial Black"/>
          </a:endParaRPr>
        </a:p>
      </dgm:t>
    </dgm:pt>
    <dgm:pt modelId="{49230195-849E-6142-91F1-86A00618C945}" type="parTrans" cxnId="{62A3FD1D-3CA1-0A4B-8CA6-147B079C84EB}">
      <dgm:prSet/>
      <dgm:spPr/>
      <dgm:t>
        <a:bodyPr/>
        <a:lstStyle/>
        <a:p>
          <a:endParaRPr lang="fr-FR"/>
        </a:p>
      </dgm:t>
    </dgm:pt>
    <dgm:pt modelId="{F19FB396-41BA-604A-A68C-D683A39328D7}" type="sibTrans" cxnId="{62A3FD1D-3CA1-0A4B-8CA6-147B079C84EB}">
      <dgm:prSet/>
      <dgm:spPr/>
      <dgm:t>
        <a:bodyPr/>
        <a:lstStyle/>
        <a:p>
          <a:endParaRPr lang="fr-FR"/>
        </a:p>
      </dgm:t>
    </dgm:pt>
    <dgm:pt modelId="{1CB1C289-7EE8-2142-A307-F724FF92212B}">
      <dgm:prSet custT="1"/>
      <dgm:spPr>
        <a:solidFill>
          <a:schemeClr val="accent2">
            <a:lumMod val="40000"/>
            <a:lumOff val="60000"/>
          </a:schemeClr>
        </a:solidFill>
        <a:ln w="38100" cmpd="sng">
          <a:solidFill>
            <a:srgbClr val="000000"/>
          </a:solidFill>
        </a:ln>
      </dgm:spPr>
      <dgm:t>
        <a:bodyPr/>
        <a:lstStyle/>
        <a:p>
          <a:r>
            <a:rPr lang="fr-FR" sz="1800" dirty="0">
              <a:solidFill>
                <a:srgbClr val="000000"/>
              </a:solidFill>
              <a:latin typeface="Arial Black"/>
              <a:cs typeface="Arial Black"/>
            </a:rPr>
            <a:t>Caractéristiques des élèves en </a:t>
          </a:r>
          <a:r>
            <a:rPr lang="fr-FR" sz="1800" dirty="0">
              <a:solidFill>
                <a:schemeClr val="tx1"/>
              </a:solidFill>
              <a:latin typeface="Arial Black"/>
              <a:cs typeface="Arial Black"/>
            </a:rPr>
            <a:t>EPS </a:t>
          </a:r>
        </a:p>
        <a:p>
          <a:r>
            <a:rPr lang="fr-FR" sz="1800" dirty="0">
              <a:solidFill>
                <a:schemeClr val="tx1"/>
              </a:solidFill>
              <a:latin typeface="Arial Black"/>
              <a:cs typeface="Arial Black"/>
              <a:hlinkClick xmlns:r="http://schemas.openxmlformats.org/officeDocument/2006/relationships" r:id="rId7" action="ppaction://hlinksldjump">
                <a:extLst>
                  <a:ext uri="{A12FA001-AC4F-418D-AE19-62706E023703}">
                    <ahyp:hlinkClr xmlns:ahyp="http://schemas.microsoft.com/office/drawing/2018/hyperlinkcolor" xmlns="" val="tx"/>
                  </a:ext>
                </a:extLst>
              </a:hlinkClick>
            </a:rPr>
            <a:t>LGT</a:t>
          </a:r>
          <a:r>
            <a:rPr lang="fr-FR" sz="1800" dirty="0">
              <a:solidFill>
                <a:schemeClr val="tx1"/>
              </a:solidFill>
              <a:latin typeface="Arial Black"/>
              <a:cs typeface="Arial Black"/>
            </a:rPr>
            <a:t>/</a:t>
          </a:r>
          <a:r>
            <a:rPr lang="fr-FR" sz="1800" dirty="0">
              <a:solidFill>
                <a:schemeClr val="tx1"/>
              </a:solidFill>
              <a:latin typeface="Arial Black"/>
              <a:cs typeface="Arial Black"/>
              <a:hlinkClick xmlns:r="http://schemas.openxmlformats.org/officeDocument/2006/relationships" r:id="rId8" action="ppaction://hlinksldjump">
                <a:extLst>
                  <a:ext uri="{A12FA001-AC4F-418D-AE19-62706E023703}">
                    <ahyp:hlinkClr xmlns:ahyp="http://schemas.microsoft.com/office/drawing/2018/hyperlinkcolor" xmlns="" val="tx"/>
                  </a:ext>
                </a:extLst>
              </a:hlinkClick>
            </a:rPr>
            <a:t>LP</a:t>
          </a:r>
          <a:endParaRPr lang="fr-FR" sz="1800" dirty="0">
            <a:solidFill>
              <a:schemeClr val="tx1"/>
            </a:solidFill>
            <a:latin typeface="Arial Black"/>
            <a:cs typeface="Arial Black"/>
          </a:endParaRPr>
        </a:p>
      </dgm:t>
    </dgm:pt>
    <dgm:pt modelId="{7DC940E5-1D78-8A46-8034-3C1FBF71600A}" type="parTrans" cxnId="{DA9D6E74-0051-2F4D-901F-1CED346EE6F9}">
      <dgm:prSet/>
      <dgm:spPr/>
      <dgm:t>
        <a:bodyPr/>
        <a:lstStyle/>
        <a:p>
          <a:endParaRPr lang="fr-FR"/>
        </a:p>
      </dgm:t>
    </dgm:pt>
    <dgm:pt modelId="{91376A7D-382F-FA45-A408-54444CF3FF07}" type="sibTrans" cxnId="{DA9D6E74-0051-2F4D-901F-1CED346EE6F9}">
      <dgm:prSet/>
      <dgm:spPr/>
      <dgm:t>
        <a:bodyPr/>
        <a:lstStyle/>
        <a:p>
          <a:endParaRPr lang="fr-FR"/>
        </a:p>
      </dgm:t>
    </dgm:pt>
    <dgm:pt modelId="{D606BAA3-AA1E-984D-83EF-136D5494997B}" type="pres">
      <dgm:prSet presAssocID="{43D41E47-DA3D-D342-9B5C-61068D269C0A}" presName="cycle" presStyleCnt="0">
        <dgm:presLayoutVars>
          <dgm:chMax val="1"/>
          <dgm:dir/>
          <dgm:animLvl val="ctr"/>
          <dgm:resizeHandles val="exact"/>
        </dgm:presLayoutVars>
      </dgm:prSet>
      <dgm:spPr/>
      <dgm:t>
        <a:bodyPr/>
        <a:lstStyle/>
        <a:p>
          <a:endParaRPr lang="fr-FR"/>
        </a:p>
      </dgm:t>
    </dgm:pt>
    <dgm:pt modelId="{0F9F649D-BA70-0241-B2E9-62AF1104CA2B}" type="pres">
      <dgm:prSet presAssocID="{C477EA73-AEB5-6C4F-9BCE-91F69A5B0E20}" presName="centerShape" presStyleLbl="node0" presStyleIdx="0" presStyleCnt="1" custScaleX="177214" custScaleY="133293" custLinFactNeighborX="-3150" custLinFactNeighborY="2314"/>
      <dgm:spPr/>
      <dgm:t>
        <a:bodyPr/>
        <a:lstStyle/>
        <a:p>
          <a:endParaRPr lang="fr-FR"/>
        </a:p>
      </dgm:t>
    </dgm:pt>
    <dgm:pt modelId="{B7299C50-C20B-E545-AE68-A5E422EB1D0E}" type="pres">
      <dgm:prSet presAssocID="{7D9AC3DE-9A05-9D42-94C5-54124C5C79DC}" presName="Name9" presStyleLbl="parChTrans1D2" presStyleIdx="0" presStyleCnt="5"/>
      <dgm:spPr/>
      <dgm:t>
        <a:bodyPr/>
        <a:lstStyle/>
        <a:p>
          <a:endParaRPr lang="fr-FR"/>
        </a:p>
      </dgm:t>
    </dgm:pt>
    <dgm:pt modelId="{A0F59804-93B5-9044-A790-8C72609753DB}" type="pres">
      <dgm:prSet presAssocID="{7D9AC3DE-9A05-9D42-94C5-54124C5C79DC}" presName="connTx" presStyleLbl="parChTrans1D2" presStyleIdx="0" presStyleCnt="5"/>
      <dgm:spPr/>
      <dgm:t>
        <a:bodyPr/>
        <a:lstStyle/>
        <a:p>
          <a:endParaRPr lang="fr-FR"/>
        </a:p>
      </dgm:t>
    </dgm:pt>
    <dgm:pt modelId="{563C0E15-EC47-A34C-B801-CFA72837A653}" type="pres">
      <dgm:prSet presAssocID="{47023CDA-ADBF-E54A-B29C-9C0104275EA7}" presName="node" presStyleLbl="node1" presStyleIdx="0" presStyleCnt="5" custScaleX="200396" custRadScaleRad="154567" custRadScaleInc="163710">
        <dgm:presLayoutVars>
          <dgm:bulletEnabled val="1"/>
        </dgm:presLayoutVars>
      </dgm:prSet>
      <dgm:spPr/>
      <dgm:t>
        <a:bodyPr/>
        <a:lstStyle/>
        <a:p>
          <a:endParaRPr lang="fr-FR"/>
        </a:p>
      </dgm:t>
    </dgm:pt>
    <dgm:pt modelId="{5D1A18C6-893F-9042-8EC4-4D27A209B0EC}" type="pres">
      <dgm:prSet presAssocID="{56392B08-8A6C-BE49-A21C-1969A56B3A79}" presName="Name9" presStyleLbl="parChTrans1D2" presStyleIdx="1" presStyleCnt="5"/>
      <dgm:spPr/>
      <dgm:t>
        <a:bodyPr/>
        <a:lstStyle/>
        <a:p>
          <a:endParaRPr lang="fr-FR"/>
        </a:p>
      </dgm:t>
    </dgm:pt>
    <dgm:pt modelId="{C7142870-881B-494E-8E66-7D75B2D3A600}" type="pres">
      <dgm:prSet presAssocID="{56392B08-8A6C-BE49-A21C-1969A56B3A79}" presName="connTx" presStyleLbl="parChTrans1D2" presStyleIdx="1" presStyleCnt="5"/>
      <dgm:spPr/>
      <dgm:t>
        <a:bodyPr/>
        <a:lstStyle/>
        <a:p>
          <a:endParaRPr lang="fr-FR"/>
        </a:p>
      </dgm:t>
    </dgm:pt>
    <dgm:pt modelId="{3E7EC792-C056-D047-9153-607537657DE5}" type="pres">
      <dgm:prSet presAssocID="{7EF5A651-1814-AE40-A167-6649799F13F8}" presName="node" presStyleLbl="node1" presStyleIdx="1" presStyleCnt="5" custScaleX="207187" custScaleY="109731" custRadScaleRad="138884" custRadScaleInc="-351493">
        <dgm:presLayoutVars>
          <dgm:bulletEnabled val="1"/>
        </dgm:presLayoutVars>
      </dgm:prSet>
      <dgm:spPr/>
      <dgm:t>
        <a:bodyPr/>
        <a:lstStyle/>
        <a:p>
          <a:endParaRPr lang="fr-FR"/>
        </a:p>
      </dgm:t>
    </dgm:pt>
    <dgm:pt modelId="{101619B4-3F2F-464B-B2E7-74FF3125EAF8}" type="pres">
      <dgm:prSet presAssocID="{7DC940E5-1D78-8A46-8034-3C1FBF71600A}" presName="Name9" presStyleLbl="parChTrans1D2" presStyleIdx="2" presStyleCnt="5"/>
      <dgm:spPr/>
      <dgm:t>
        <a:bodyPr/>
        <a:lstStyle/>
        <a:p>
          <a:endParaRPr lang="fr-FR"/>
        </a:p>
      </dgm:t>
    </dgm:pt>
    <dgm:pt modelId="{0C3A3FD1-3684-6E4D-B4A8-BE01562505AD}" type="pres">
      <dgm:prSet presAssocID="{7DC940E5-1D78-8A46-8034-3C1FBF71600A}" presName="connTx" presStyleLbl="parChTrans1D2" presStyleIdx="2" presStyleCnt="5"/>
      <dgm:spPr/>
      <dgm:t>
        <a:bodyPr/>
        <a:lstStyle/>
        <a:p>
          <a:endParaRPr lang="fr-FR"/>
        </a:p>
      </dgm:t>
    </dgm:pt>
    <dgm:pt modelId="{BD74882D-1CED-C34A-A514-04EC5779D90A}" type="pres">
      <dgm:prSet presAssocID="{1CB1C289-7EE8-2142-A307-F724FF92212B}" presName="node" presStyleLbl="node1" presStyleIdx="2" presStyleCnt="5" custScaleX="161643" custScaleY="100945" custRadScaleRad="110641" custRadScaleInc="-144885">
        <dgm:presLayoutVars>
          <dgm:bulletEnabled val="1"/>
        </dgm:presLayoutVars>
      </dgm:prSet>
      <dgm:spPr/>
      <dgm:t>
        <a:bodyPr/>
        <a:lstStyle/>
        <a:p>
          <a:endParaRPr lang="fr-FR"/>
        </a:p>
      </dgm:t>
    </dgm:pt>
    <dgm:pt modelId="{8A9CF705-59E3-4743-8C2D-0DADE2980C04}" type="pres">
      <dgm:prSet presAssocID="{49230195-849E-6142-91F1-86A00618C945}" presName="Name9" presStyleLbl="parChTrans1D2" presStyleIdx="3" presStyleCnt="5"/>
      <dgm:spPr/>
      <dgm:t>
        <a:bodyPr/>
        <a:lstStyle/>
        <a:p>
          <a:endParaRPr lang="fr-FR"/>
        </a:p>
      </dgm:t>
    </dgm:pt>
    <dgm:pt modelId="{A59A55B0-0F0F-8043-956D-C444DADE19B9}" type="pres">
      <dgm:prSet presAssocID="{49230195-849E-6142-91F1-86A00618C945}" presName="connTx" presStyleLbl="parChTrans1D2" presStyleIdx="3" presStyleCnt="5"/>
      <dgm:spPr/>
      <dgm:t>
        <a:bodyPr/>
        <a:lstStyle/>
        <a:p>
          <a:endParaRPr lang="fr-FR"/>
        </a:p>
      </dgm:t>
    </dgm:pt>
    <dgm:pt modelId="{DF7F2D0A-B132-8741-97A1-AC63F7CE8F58}" type="pres">
      <dgm:prSet presAssocID="{8B8D8005-C74F-DA4D-8C3A-7A9E7BADE142}" presName="node" presStyleLbl="node1" presStyleIdx="3" presStyleCnt="5" custScaleX="160545" custRadScaleRad="109912" custRadScaleInc="-215923">
        <dgm:presLayoutVars>
          <dgm:bulletEnabled val="1"/>
        </dgm:presLayoutVars>
      </dgm:prSet>
      <dgm:spPr/>
      <dgm:t>
        <a:bodyPr/>
        <a:lstStyle/>
        <a:p>
          <a:endParaRPr lang="fr-FR"/>
        </a:p>
      </dgm:t>
    </dgm:pt>
    <dgm:pt modelId="{AEA2DF2D-20FF-7A4C-806A-EDAA38C665A4}" type="pres">
      <dgm:prSet presAssocID="{C68E611D-FBE1-7848-8448-FE4764616E38}" presName="Name9" presStyleLbl="parChTrans1D2" presStyleIdx="4" presStyleCnt="5"/>
      <dgm:spPr/>
      <dgm:t>
        <a:bodyPr/>
        <a:lstStyle/>
        <a:p>
          <a:endParaRPr lang="fr-FR"/>
        </a:p>
      </dgm:t>
    </dgm:pt>
    <dgm:pt modelId="{8C76B006-B9FF-2B4F-B04F-BAC72398C21C}" type="pres">
      <dgm:prSet presAssocID="{C68E611D-FBE1-7848-8448-FE4764616E38}" presName="connTx" presStyleLbl="parChTrans1D2" presStyleIdx="4" presStyleCnt="5"/>
      <dgm:spPr/>
      <dgm:t>
        <a:bodyPr/>
        <a:lstStyle/>
        <a:p>
          <a:endParaRPr lang="fr-FR"/>
        </a:p>
      </dgm:t>
    </dgm:pt>
    <dgm:pt modelId="{5FD48BDC-E0E3-6C4D-A733-66A30F4BE51B}" type="pres">
      <dgm:prSet presAssocID="{73B8BB29-D26C-3C4E-BF40-0F434B32E259}" presName="node" presStyleLbl="node1" presStyleIdx="4" presStyleCnt="5" custScaleX="168084" custScaleY="118369" custRadScaleRad="110455" custRadScaleInc="-140073">
        <dgm:presLayoutVars>
          <dgm:bulletEnabled val="1"/>
        </dgm:presLayoutVars>
      </dgm:prSet>
      <dgm:spPr/>
      <dgm:t>
        <a:bodyPr/>
        <a:lstStyle/>
        <a:p>
          <a:endParaRPr lang="fr-FR"/>
        </a:p>
      </dgm:t>
    </dgm:pt>
  </dgm:ptLst>
  <dgm:cxnLst>
    <dgm:cxn modelId="{883BCCDA-370B-3B46-9B8C-0137E5DD03CF}" type="presOf" srcId="{8B8D8005-C74F-DA4D-8C3A-7A9E7BADE142}" destId="{DF7F2D0A-B132-8741-97A1-AC63F7CE8F58}" srcOrd="0" destOrd="0" presId="urn:microsoft.com/office/officeart/2005/8/layout/radial1"/>
    <dgm:cxn modelId="{C7E95110-125C-6140-9D4D-33ADF4E351EE}" type="presOf" srcId="{47023CDA-ADBF-E54A-B29C-9C0104275EA7}" destId="{563C0E15-EC47-A34C-B801-CFA72837A653}" srcOrd="0" destOrd="0" presId="urn:microsoft.com/office/officeart/2005/8/layout/radial1"/>
    <dgm:cxn modelId="{157733B1-0BF6-B94F-9E73-93360ABE1D0A}" type="presOf" srcId="{56392B08-8A6C-BE49-A21C-1969A56B3A79}" destId="{C7142870-881B-494E-8E66-7D75B2D3A600}" srcOrd="1" destOrd="0" presId="urn:microsoft.com/office/officeart/2005/8/layout/radial1"/>
    <dgm:cxn modelId="{62A3FD1D-3CA1-0A4B-8CA6-147B079C84EB}" srcId="{C477EA73-AEB5-6C4F-9BCE-91F69A5B0E20}" destId="{8B8D8005-C74F-DA4D-8C3A-7A9E7BADE142}" srcOrd="3" destOrd="0" parTransId="{49230195-849E-6142-91F1-86A00618C945}" sibTransId="{F19FB396-41BA-604A-A68C-D683A39328D7}"/>
    <dgm:cxn modelId="{0B7BF5FE-CCC9-6A40-982C-5DF210DD9A86}" type="presOf" srcId="{7D9AC3DE-9A05-9D42-94C5-54124C5C79DC}" destId="{A0F59804-93B5-9044-A790-8C72609753DB}" srcOrd="1" destOrd="0" presId="urn:microsoft.com/office/officeart/2005/8/layout/radial1"/>
    <dgm:cxn modelId="{3461F6B3-C485-3E40-9341-C1B4B8AA8472}" type="presOf" srcId="{C68E611D-FBE1-7848-8448-FE4764616E38}" destId="{8C76B006-B9FF-2B4F-B04F-BAC72398C21C}" srcOrd="1" destOrd="0" presId="urn:microsoft.com/office/officeart/2005/8/layout/radial1"/>
    <dgm:cxn modelId="{DE190873-0D6C-3A42-98CA-2D86857B466F}" type="presOf" srcId="{7DC940E5-1D78-8A46-8034-3C1FBF71600A}" destId="{0C3A3FD1-3684-6E4D-B4A8-BE01562505AD}" srcOrd="1" destOrd="0" presId="urn:microsoft.com/office/officeart/2005/8/layout/radial1"/>
    <dgm:cxn modelId="{089697E5-FB3F-0C41-8ACD-116F7DBD2143}" srcId="{C477EA73-AEB5-6C4F-9BCE-91F69A5B0E20}" destId="{73B8BB29-D26C-3C4E-BF40-0F434B32E259}" srcOrd="4" destOrd="0" parTransId="{C68E611D-FBE1-7848-8448-FE4764616E38}" sibTransId="{BBA4B81A-1253-3141-A262-994E431324DE}"/>
    <dgm:cxn modelId="{72A36264-6639-4146-9778-C8D674D80C6C}" srcId="{43D41E47-DA3D-D342-9B5C-61068D269C0A}" destId="{C477EA73-AEB5-6C4F-9BCE-91F69A5B0E20}" srcOrd="0" destOrd="0" parTransId="{5A160231-1AEE-0E45-8759-64EC3A7494DE}" sibTransId="{65846ED0-CC95-3C47-8AD7-1B0684125085}"/>
    <dgm:cxn modelId="{21246505-D764-FE49-9972-154A97A40EAC}" type="presOf" srcId="{C68E611D-FBE1-7848-8448-FE4764616E38}" destId="{AEA2DF2D-20FF-7A4C-806A-EDAA38C665A4}" srcOrd="0" destOrd="0" presId="urn:microsoft.com/office/officeart/2005/8/layout/radial1"/>
    <dgm:cxn modelId="{0F5C9977-247C-A745-A709-EE83354C63B0}" type="presOf" srcId="{73B8BB29-D26C-3C4E-BF40-0F434B32E259}" destId="{5FD48BDC-E0E3-6C4D-A733-66A30F4BE51B}" srcOrd="0" destOrd="0" presId="urn:microsoft.com/office/officeart/2005/8/layout/radial1"/>
    <dgm:cxn modelId="{CED04B13-A730-6C47-8B72-39651F6238AB}" type="presOf" srcId="{56392B08-8A6C-BE49-A21C-1969A56B3A79}" destId="{5D1A18C6-893F-9042-8EC4-4D27A209B0EC}" srcOrd="0" destOrd="0" presId="urn:microsoft.com/office/officeart/2005/8/layout/radial1"/>
    <dgm:cxn modelId="{101FC757-666D-A244-B560-EACD7A20BB1F}" type="presOf" srcId="{7D9AC3DE-9A05-9D42-94C5-54124C5C79DC}" destId="{B7299C50-C20B-E545-AE68-A5E422EB1D0E}" srcOrd="0" destOrd="0" presId="urn:microsoft.com/office/officeart/2005/8/layout/radial1"/>
    <dgm:cxn modelId="{34E60FE5-9513-F147-BD1D-20B9D53FB1F6}" type="presOf" srcId="{49230195-849E-6142-91F1-86A00618C945}" destId="{8A9CF705-59E3-4743-8C2D-0DADE2980C04}" srcOrd="0" destOrd="0" presId="urn:microsoft.com/office/officeart/2005/8/layout/radial1"/>
    <dgm:cxn modelId="{11D47B9C-3C31-2C4D-B5EB-BD24190FEB34}" type="presOf" srcId="{7EF5A651-1814-AE40-A167-6649799F13F8}" destId="{3E7EC792-C056-D047-9153-607537657DE5}" srcOrd="0" destOrd="0" presId="urn:microsoft.com/office/officeart/2005/8/layout/radial1"/>
    <dgm:cxn modelId="{32EC61C3-BC9B-6C45-894D-AA5A5B1C796E}" type="presOf" srcId="{1CB1C289-7EE8-2142-A307-F724FF92212B}" destId="{BD74882D-1CED-C34A-A514-04EC5779D90A}" srcOrd="0" destOrd="0" presId="urn:microsoft.com/office/officeart/2005/8/layout/radial1"/>
    <dgm:cxn modelId="{4A394407-4FCC-4B4C-8E9B-02F8A5828CAF}" srcId="{C477EA73-AEB5-6C4F-9BCE-91F69A5B0E20}" destId="{47023CDA-ADBF-E54A-B29C-9C0104275EA7}" srcOrd="0" destOrd="0" parTransId="{7D9AC3DE-9A05-9D42-94C5-54124C5C79DC}" sibTransId="{8AD94680-7890-EB4C-988B-87AED451AD69}"/>
    <dgm:cxn modelId="{DA9D6E74-0051-2F4D-901F-1CED346EE6F9}" srcId="{C477EA73-AEB5-6C4F-9BCE-91F69A5B0E20}" destId="{1CB1C289-7EE8-2142-A307-F724FF92212B}" srcOrd="2" destOrd="0" parTransId="{7DC940E5-1D78-8A46-8034-3C1FBF71600A}" sibTransId="{91376A7D-382F-FA45-A408-54444CF3FF07}"/>
    <dgm:cxn modelId="{87603714-A8AE-D040-89AA-32222C0F6EFE}" type="presOf" srcId="{43D41E47-DA3D-D342-9B5C-61068D269C0A}" destId="{D606BAA3-AA1E-984D-83EF-136D5494997B}" srcOrd="0" destOrd="0" presId="urn:microsoft.com/office/officeart/2005/8/layout/radial1"/>
    <dgm:cxn modelId="{162BFFD1-1234-8B4E-B8D9-55291C073366}" type="presOf" srcId="{C477EA73-AEB5-6C4F-9BCE-91F69A5B0E20}" destId="{0F9F649D-BA70-0241-B2E9-62AF1104CA2B}" srcOrd="0" destOrd="0" presId="urn:microsoft.com/office/officeart/2005/8/layout/radial1"/>
    <dgm:cxn modelId="{19D4B94B-3183-574D-8414-8B05447C70E1}" type="presOf" srcId="{7DC940E5-1D78-8A46-8034-3C1FBF71600A}" destId="{101619B4-3F2F-464B-B2E7-74FF3125EAF8}" srcOrd="0" destOrd="0" presId="urn:microsoft.com/office/officeart/2005/8/layout/radial1"/>
    <dgm:cxn modelId="{CBF5A802-070C-0A46-B66F-916E6E4FE47F}" type="presOf" srcId="{49230195-849E-6142-91F1-86A00618C945}" destId="{A59A55B0-0F0F-8043-956D-C444DADE19B9}" srcOrd="1" destOrd="0" presId="urn:microsoft.com/office/officeart/2005/8/layout/radial1"/>
    <dgm:cxn modelId="{BBAFCFBA-B4DE-E44F-880C-434F9359EEF0}" srcId="{C477EA73-AEB5-6C4F-9BCE-91F69A5B0E20}" destId="{7EF5A651-1814-AE40-A167-6649799F13F8}" srcOrd="1" destOrd="0" parTransId="{56392B08-8A6C-BE49-A21C-1969A56B3A79}" sibTransId="{48E9D258-3646-2547-B66B-358978502CEE}"/>
    <dgm:cxn modelId="{F54DDCE0-953E-254F-837A-F25E04CE8CD2}" type="presParOf" srcId="{D606BAA3-AA1E-984D-83EF-136D5494997B}" destId="{0F9F649D-BA70-0241-B2E9-62AF1104CA2B}" srcOrd="0" destOrd="0" presId="urn:microsoft.com/office/officeart/2005/8/layout/radial1"/>
    <dgm:cxn modelId="{C06ABEC8-2D43-8F4B-9396-A4F4B79E71DB}" type="presParOf" srcId="{D606BAA3-AA1E-984D-83EF-136D5494997B}" destId="{B7299C50-C20B-E545-AE68-A5E422EB1D0E}" srcOrd="1" destOrd="0" presId="urn:microsoft.com/office/officeart/2005/8/layout/radial1"/>
    <dgm:cxn modelId="{A4FD316B-4339-0147-867F-7788D741322B}" type="presParOf" srcId="{B7299C50-C20B-E545-AE68-A5E422EB1D0E}" destId="{A0F59804-93B5-9044-A790-8C72609753DB}" srcOrd="0" destOrd="0" presId="urn:microsoft.com/office/officeart/2005/8/layout/radial1"/>
    <dgm:cxn modelId="{93A48066-2F2F-4F40-9FE3-A280633300CC}" type="presParOf" srcId="{D606BAA3-AA1E-984D-83EF-136D5494997B}" destId="{563C0E15-EC47-A34C-B801-CFA72837A653}" srcOrd="2" destOrd="0" presId="urn:microsoft.com/office/officeart/2005/8/layout/radial1"/>
    <dgm:cxn modelId="{8E4CDE15-419A-0642-9CD6-4BFE432F7D64}" type="presParOf" srcId="{D606BAA3-AA1E-984D-83EF-136D5494997B}" destId="{5D1A18C6-893F-9042-8EC4-4D27A209B0EC}" srcOrd="3" destOrd="0" presId="urn:microsoft.com/office/officeart/2005/8/layout/radial1"/>
    <dgm:cxn modelId="{20098937-0271-B64B-B100-0BB60AB6AC16}" type="presParOf" srcId="{5D1A18C6-893F-9042-8EC4-4D27A209B0EC}" destId="{C7142870-881B-494E-8E66-7D75B2D3A600}" srcOrd="0" destOrd="0" presId="urn:microsoft.com/office/officeart/2005/8/layout/radial1"/>
    <dgm:cxn modelId="{E4DD8E36-168B-354E-8D30-735F02824175}" type="presParOf" srcId="{D606BAA3-AA1E-984D-83EF-136D5494997B}" destId="{3E7EC792-C056-D047-9153-607537657DE5}" srcOrd="4" destOrd="0" presId="urn:microsoft.com/office/officeart/2005/8/layout/radial1"/>
    <dgm:cxn modelId="{8EA3D338-42B6-A549-B770-3E32B5B92A7E}" type="presParOf" srcId="{D606BAA3-AA1E-984D-83EF-136D5494997B}" destId="{101619B4-3F2F-464B-B2E7-74FF3125EAF8}" srcOrd="5" destOrd="0" presId="urn:microsoft.com/office/officeart/2005/8/layout/radial1"/>
    <dgm:cxn modelId="{1E5C129E-92C8-3641-A310-15D2B75E5AED}" type="presParOf" srcId="{101619B4-3F2F-464B-B2E7-74FF3125EAF8}" destId="{0C3A3FD1-3684-6E4D-B4A8-BE01562505AD}" srcOrd="0" destOrd="0" presId="urn:microsoft.com/office/officeart/2005/8/layout/radial1"/>
    <dgm:cxn modelId="{59B74801-4929-3447-89DB-DAA798584E3B}" type="presParOf" srcId="{D606BAA3-AA1E-984D-83EF-136D5494997B}" destId="{BD74882D-1CED-C34A-A514-04EC5779D90A}" srcOrd="6" destOrd="0" presId="urn:microsoft.com/office/officeart/2005/8/layout/radial1"/>
    <dgm:cxn modelId="{4800CFC5-7350-494E-BF27-91630101BBDE}" type="presParOf" srcId="{D606BAA3-AA1E-984D-83EF-136D5494997B}" destId="{8A9CF705-59E3-4743-8C2D-0DADE2980C04}" srcOrd="7" destOrd="0" presId="urn:microsoft.com/office/officeart/2005/8/layout/radial1"/>
    <dgm:cxn modelId="{0D781559-5187-2549-AD10-699BC92E2625}" type="presParOf" srcId="{8A9CF705-59E3-4743-8C2D-0DADE2980C04}" destId="{A59A55B0-0F0F-8043-956D-C444DADE19B9}" srcOrd="0" destOrd="0" presId="urn:microsoft.com/office/officeart/2005/8/layout/radial1"/>
    <dgm:cxn modelId="{8EC872E5-B49A-8343-90F3-0F33CC9C61DD}" type="presParOf" srcId="{D606BAA3-AA1E-984D-83EF-136D5494997B}" destId="{DF7F2D0A-B132-8741-97A1-AC63F7CE8F58}" srcOrd="8" destOrd="0" presId="urn:microsoft.com/office/officeart/2005/8/layout/radial1"/>
    <dgm:cxn modelId="{57ED05D4-0DB5-5A45-8832-18E2C2CB17DE}" type="presParOf" srcId="{D606BAA3-AA1E-984D-83EF-136D5494997B}" destId="{AEA2DF2D-20FF-7A4C-806A-EDAA38C665A4}" srcOrd="9" destOrd="0" presId="urn:microsoft.com/office/officeart/2005/8/layout/radial1"/>
    <dgm:cxn modelId="{A878A6A3-E3C8-7F48-9FB5-AF484EAAC13D}" type="presParOf" srcId="{AEA2DF2D-20FF-7A4C-806A-EDAA38C665A4}" destId="{8C76B006-B9FF-2B4F-B04F-BAC72398C21C}" srcOrd="0" destOrd="0" presId="urn:microsoft.com/office/officeart/2005/8/layout/radial1"/>
    <dgm:cxn modelId="{A39DA1E1-F6E3-8345-8182-B7D25315F372}" type="presParOf" srcId="{D606BAA3-AA1E-984D-83EF-136D5494997B}" destId="{5FD48BDC-E0E3-6C4D-A733-66A30F4BE51B}" srcOrd="10" destOrd="0" presId="urn:microsoft.com/office/officeart/2005/8/layout/radia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1E6E5-A30C-B64C-BA34-CA3F8BC64EC6}" type="doc">
      <dgm:prSet loTypeId="urn:microsoft.com/office/officeart/2005/8/layout/radial6" loCatId="" qsTypeId="urn:microsoft.com/office/officeart/2005/8/quickstyle/simple2" qsCatId="simple" csTypeId="urn:microsoft.com/office/officeart/2005/8/colors/colorful4" csCatId="colorful" phldr="1"/>
      <dgm:spPr/>
      <dgm:t>
        <a:bodyPr/>
        <a:lstStyle/>
        <a:p>
          <a:endParaRPr lang="fr-FR"/>
        </a:p>
      </dgm:t>
    </dgm:pt>
    <dgm:pt modelId="{FC7938C5-1A5A-C84B-BADB-E17438AEFCF4}">
      <dgm:prSet phldrT="[Texte]" custT="1"/>
      <dgm:spPr/>
      <dgm:t>
        <a:bodyPr/>
        <a:lstStyle/>
        <a:p>
          <a:r>
            <a:rPr lang="fr-FR" sz="2000" dirty="0">
              <a:solidFill>
                <a:srgbClr val="000000"/>
              </a:solidFill>
              <a:latin typeface="Arial Black"/>
              <a:cs typeface="Arial Black"/>
            </a:rPr>
            <a:t>Équipe EPS</a:t>
          </a:r>
        </a:p>
      </dgm:t>
    </dgm:pt>
    <dgm:pt modelId="{9EB23082-499E-924E-8323-995AB0066B41}" type="parTrans" cxnId="{B5215537-E3A6-204B-9B11-F5FE09B4E034}">
      <dgm:prSet/>
      <dgm:spPr/>
      <dgm:t>
        <a:bodyPr/>
        <a:lstStyle/>
        <a:p>
          <a:endParaRPr lang="fr-FR" sz="1200">
            <a:solidFill>
              <a:srgbClr val="000000"/>
            </a:solidFill>
            <a:latin typeface="Arial Black"/>
            <a:cs typeface="Arial Black"/>
          </a:endParaRPr>
        </a:p>
      </dgm:t>
    </dgm:pt>
    <dgm:pt modelId="{BF9CADF7-F485-4640-A420-1832BB4A0C54}" type="sibTrans" cxnId="{B5215537-E3A6-204B-9B11-F5FE09B4E034}">
      <dgm:prSet/>
      <dgm:spPr/>
      <dgm:t>
        <a:bodyPr/>
        <a:lstStyle/>
        <a:p>
          <a:endParaRPr lang="fr-FR" sz="1200">
            <a:solidFill>
              <a:srgbClr val="000000"/>
            </a:solidFill>
            <a:latin typeface="Arial Black"/>
            <a:cs typeface="Arial Black"/>
          </a:endParaRPr>
        </a:p>
      </dgm:t>
    </dgm:pt>
    <dgm:pt modelId="{F22095B9-8041-4942-9DC1-3F3D56886F35}">
      <dgm:prSet phldrT="[Texte]" custT="1"/>
      <dgm:spPr>
        <a:gradFill flip="none" rotWithShape="0">
          <a:gsLst>
            <a:gs pos="0">
              <a:schemeClr val="accent4">
                <a:hueOff val="-4464770"/>
                <a:satOff val="26899"/>
                <a:lumOff val="2156"/>
                <a:shade val="30000"/>
                <a:satMod val="115000"/>
              </a:schemeClr>
            </a:gs>
            <a:gs pos="50000">
              <a:schemeClr val="accent4">
                <a:hueOff val="-4464770"/>
                <a:satOff val="26899"/>
                <a:lumOff val="2156"/>
                <a:shade val="67500"/>
                <a:satMod val="115000"/>
              </a:schemeClr>
            </a:gs>
            <a:gs pos="100000">
              <a:schemeClr val="accent4">
                <a:hueOff val="-4464770"/>
                <a:satOff val="26899"/>
                <a:lumOff val="2156"/>
                <a:shade val="100000"/>
                <a:satMod val="115000"/>
              </a:schemeClr>
            </a:gs>
          </a:gsLst>
          <a:path path="circle">
            <a:fillToRect t="100000" r="100000"/>
          </a:path>
          <a:tileRect l="-100000" b="-100000"/>
        </a:gradFill>
      </dgm:spPr>
      <dgm:t>
        <a:bodyPr/>
        <a:lstStyle/>
        <a:p>
          <a:pPr algn="l"/>
          <a:r>
            <a:rPr lang="fr-FR" sz="1200" dirty="0" smtClean="0">
              <a:solidFill>
                <a:srgbClr val="000000"/>
              </a:solidFill>
              <a:latin typeface="Arial Black"/>
              <a:cs typeface="Arial Black"/>
            </a:rPr>
            <a:t>Mme FADIER</a:t>
          </a:r>
          <a:endParaRPr lang="fr-FR" sz="1200" dirty="0">
            <a:solidFill>
              <a:srgbClr val="000000"/>
            </a:solidFill>
            <a:latin typeface="Arial Black"/>
            <a:cs typeface="Arial Black"/>
          </a:endParaRPr>
        </a:p>
        <a:p>
          <a:pPr algn="l"/>
          <a:r>
            <a:rPr lang="fr-FR" sz="1200" dirty="0" smtClean="0">
              <a:solidFill>
                <a:srgbClr val="000000"/>
              </a:solidFill>
              <a:latin typeface="Arial Black"/>
              <a:cs typeface="Arial Black"/>
            </a:rPr>
            <a:t>Secrétaire AS</a:t>
          </a:r>
        </a:p>
        <a:p>
          <a:pPr algn="l"/>
          <a:r>
            <a:rPr lang="fr-FR" sz="1200" dirty="0" smtClean="0">
              <a:solidFill>
                <a:srgbClr val="000000"/>
              </a:solidFill>
              <a:latin typeface="Arial Black"/>
              <a:cs typeface="Arial Black"/>
            </a:rPr>
            <a:t>Spécialité Natation /</a:t>
          </a:r>
        </a:p>
        <a:p>
          <a:pPr algn="l"/>
          <a:r>
            <a:rPr lang="fr-FR" sz="1200" dirty="0" smtClean="0">
              <a:solidFill>
                <a:srgbClr val="000000"/>
              </a:solidFill>
              <a:latin typeface="Arial Black"/>
              <a:cs typeface="Arial Black"/>
            </a:rPr>
            <a:t> Sauvetage</a:t>
          </a:r>
          <a:endParaRPr lang="fr-FR" sz="1200" dirty="0">
            <a:solidFill>
              <a:srgbClr val="000000"/>
            </a:solidFill>
            <a:latin typeface="Arial Black"/>
            <a:cs typeface="Arial Black"/>
          </a:endParaRPr>
        </a:p>
        <a:p>
          <a:pPr algn="l"/>
          <a:r>
            <a:rPr lang="fr-FR" sz="1200" dirty="0">
              <a:solidFill>
                <a:srgbClr val="000000"/>
              </a:solidFill>
              <a:latin typeface="Arial Black"/>
              <a:cs typeface="Arial Black"/>
            </a:rPr>
            <a:t>Mail </a:t>
          </a:r>
          <a:r>
            <a:rPr lang="fr-FR" sz="1200" dirty="0" smtClean="0">
              <a:solidFill>
                <a:srgbClr val="000000"/>
              </a:solidFill>
              <a:latin typeface="Arial Black"/>
              <a:cs typeface="Arial Black"/>
            </a:rPr>
            <a:t>: n.fadier@peguy.org</a:t>
          </a:r>
          <a:endParaRPr lang="fr-FR" sz="1200" dirty="0">
            <a:solidFill>
              <a:srgbClr val="000000"/>
            </a:solidFill>
            <a:latin typeface="Arial Black"/>
            <a:cs typeface="Arial Black"/>
          </a:endParaRPr>
        </a:p>
      </dgm:t>
    </dgm:pt>
    <dgm:pt modelId="{17F4A8FA-D482-BA45-AF8F-50F368A5D74C}" type="parTrans" cxnId="{5C35DE19-7709-5845-8F13-5E9344B9CA4B}">
      <dgm:prSet/>
      <dgm:spPr/>
      <dgm:t>
        <a:bodyPr/>
        <a:lstStyle/>
        <a:p>
          <a:endParaRPr lang="fr-FR" sz="1200">
            <a:solidFill>
              <a:srgbClr val="000000"/>
            </a:solidFill>
            <a:latin typeface="Arial Black"/>
            <a:cs typeface="Arial Black"/>
          </a:endParaRPr>
        </a:p>
      </dgm:t>
    </dgm:pt>
    <dgm:pt modelId="{71EAF6A5-B182-D843-8099-16F8DD4C65DE}" type="sibTrans" cxnId="{5C35DE19-7709-5845-8F13-5E9344B9CA4B}">
      <dgm:prSet/>
      <dgm:spPr/>
      <dgm:t>
        <a:bodyPr/>
        <a:lstStyle/>
        <a:p>
          <a:endParaRPr lang="fr-FR" sz="1200">
            <a:solidFill>
              <a:srgbClr val="000000"/>
            </a:solidFill>
            <a:latin typeface="Arial Black"/>
            <a:cs typeface="Arial Black"/>
          </a:endParaRPr>
        </a:p>
      </dgm:t>
    </dgm:pt>
    <dgm:pt modelId="{911B7AE3-A2D0-8E43-A3AA-26051A68BA19}">
      <dgm:prSet phldrT="[Texte]" custT="1"/>
      <dgm:spPr>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path path="circle">
            <a:fillToRect l="100000" t="100000"/>
          </a:path>
          <a:tileRect r="-100000" b="-100000"/>
        </a:gradFill>
      </dgm:spPr>
      <dgm:t>
        <a:bodyPr/>
        <a:lstStyle/>
        <a:p>
          <a:pPr algn="l"/>
          <a:r>
            <a:rPr lang="fr-FR" sz="1200" dirty="0" smtClean="0">
              <a:solidFill>
                <a:srgbClr val="000000"/>
              </a:solidFill>
              <a:latin typeface="Arial Black"/>
              <a:cs typeface="Arial Black"/>
            </a:rPr>
            <a:t>Mme MEREU</a:t>
          </a:r>
        </a:p>
        <a:p>
          <a:pPr algn="l"/>
          <a:r>
            <a:rPr lang="fr-FR" sz="1200" dirty="0" smtClean="0">
              <a:solidFill>
                <a:srgbClr val="000000"/>
              </a:solidFill>
              <a:latin typeface="Arial Black"/>
              <a:cs typeface="Arial Black"/>
            </a:rPr>
            <a:t>Coordinatrice et trésorière AS</a:t>
          </a:r>
        </a:p>
        <a:p>
          <a:pPr algn="l"/>
          <a:r>
            <a:rPr lang="fr-FR" sz="1200" dirty="0" smtClean="0">
              <a:solidFill>
                <a:srgbClr val="000000"/>
              </a:solidFill>
              <a:latin typeface="Arial Black"/>
              <a:cs typeface="Arial Black"/>
            </a:rPr>
            <a:t>Option Sport</a:t>
          </a:r>
        </a:p>
        <a:p>
          <a:pPr algn="l"/>
          <a:endParaRPr lang="fr-FR" sz="1200" dirty="0" smtClean="0">
            <a:solidFill>
              <a:srgbClr val="000000"/>
            </a:solidFill>
            <a:latin typeface="Arial Black"/>
            <a:cs typeface="Arial Black"/>
          </a:endParaRPr>
        </a:p>
        <a:p>
          <a:pPr algn="l"/>
          <a:r>
            <a:rPr lang="fr-FR" sz="1200" dirty="0" smtClean="0">
              <a:solidFill>
                <a:srgbClr val="000000"/>
              </a:solidFill>
              <a:latin typeface="Arial Black"/>
              <a:cs typeface="Arial Black"/>
            </a:rPr>
            <a:t>Spécialité Handball-Sports collectifs</a:t>
          </a:r>
          <a:endParaRPr lang="fr-FR" sz="1200" dirty="0">
            <a:solidFill>
              <a:srgbClr val="000000"/>
            </a:solidFill>
            <a:latin typeface="Arial Black"/>
            <a:cs typeface="Arial Black"/>
          </a:endParaRPr>
        </a:p>
        <a:p>
          <a:pPr algn="l"/>
          <a:r>
            <a:rPr lang="fr-FR" sz="1200" dirty="0">
              <a:solidFill>
                <a:srgbClr val="000000"/>
              </a:solidFill>
              <a:latin typeface="Arial Black"/>
              <a:cs typeface="Arial Black"/>
            </a:rPr>
            <a:t>Mail </a:t>
          </a:r>
          <a:r>
            <a:rPr lang="fr-FR" sz="1200" dirty="0" smtClean="0">
              <a:solidFill>
                <a:srgbClr val="000000"/>
              </a:solidFill>
              <a:latin typeface="Arial Black"/>
              <a:cs typeface="Arial Black"/>
            </a:rPr>
            <a:t>: s.mereu@peguy.org</a:t>
          </a:r>
          <a:endParaRPr lang="fr-FR" sz="1200" dirty="0">
            <a:solidFill>
              <a:srgbClr val="000000"/>
            </a:solidFill>
            <a:latin typeface="Arial Black"/>
            <a:cs typeface="Arial Black"/>
          </a:endParaRPr>
        </a:p>
      </dgm:t>
    </dgm:pt>
    <dgm:pt modelId="{7FF21052-55C9-E34B-BD50-6E582AA5EF33}" type="sibTrans" cxnId="{C5458A89-825E-B04E-AD61-8AE78A048D2C}">
      <dgm:prSet/>
      <dgm:spPr/>
      <dgm:t>
        <a:bodyPr/>
        <a:lstStyle/>
        <a:p>
          <a:endParaRPr lang="fr-FR" sz="1200">
            <a:solidFill>
              <a:srgbClr val="000000"/>
            </a:solidFill>
            <a:latin typeface="Arial Black"/>
            <a:cs typeface="Arial Black"/>
          </a:endParaRPr>
        </a:p>
      </dgm:t>
    </dgm:pt>
    <dgm:pt modelId="{6EDF6DFF-88F6-A34D-9A25-BE421D195FEE}" type="parTrans" cxnId="{C5458A89-825E-B04E-AD61-8AE78A048D2C}">
      <dgm:prSet/>
      <dgm:spPr/>
      <dgm:t>
        <a:bodyPr/>
        <a:lstStyle/>
        <a:p>
          <a:endParaRPr lang="fr-FR" sz="1200">
            <a:solidFill>
              <a:srgbClr val="000000"/>
            </a:solidFill>
            <a:latin typeface="Arial Black"/>
            <a:cs typeface="Arial Black"/>
          </a:endParaRPr>
        </a:p>
      </dgm:t>
    </dgm:pt>
    <dgm:pt modelId="{5E3F7D0E-085C-F24D-A061-495042719805}" type="pres">
      <dgm:prSet presAssocID="{9BD1E6E5-A30C-B64C-BA34-CA3F8BC64EC6}" presName="Name0" presStyleCnt="0">
        <dgm:presLayoutVars>
          <dgm:chMax val="1"/>
          <dgm:dir/>
          <dgm:animLvl val="ctr"/>
          <dgm:resizeHandles val="exact"/>
        </dgm:presLayoutVars>
      </dgm:prSet>
      <dgm:spPr/>
      <dgm:t>
        <a:bodyPr/>
        <a:lstStyle/>
        <a:p>
          <a:endParaRPr lang="fr-FR"/>
        </a:p>
      </dgm:t>
    </dgm:pt>
    <dgm:pt modelId="{FFB33BF5-4437-3349-80C1-E17CAD4A9432}" type="pres">
      <dgm:prSet presAssocID="{FC7938C5-1A5A-C84B-BADB-E17438AEFCF4}" presName="centerShape" presStyleLbl="node0" presStyleIdx="0" presStyleCnt="1" custScaleX="67018" custScaleY="62754" custLinFactNeighborX="-5661" custLinFactNeighborY="2293"/>
      <dgm:spPr/>
      <dgm:t>
        <a:bodyPr/>
        <a:lstStyle/>
        <a:p>
          <a:endParaRPr lang="fr-FR"/>
        </a:p>
      </dgm:t>
    </dgm:pt>
    <dgm:pt modelId="{6922F050-CACA-CC48-9A40-31EAE4D69B91}" type="pres">
      <dgm:prSet presAssocID="{911B7AE3-A2D0-8E43-A3AA-26051A68BA19}" presName="node" presStyleLbl="node1" presStyleIdx="0" presStyleCnt="2" custScaleX="348548" custScaleY="165373" custRadScaleRad="79515" custRadScaleInc="-7882">
        <dgm:presLayoutVars>
          <dgm:bulletEnabled val="1"/>
        </dgm:presLayoutVars>
      </dgm:prSet>
      <dgm:spPr/>
      <dgm:t>
        <a:bodyPr/>
        <a:lstStyle/>
        <a:p>
          <a:endParaRPr lang="fr-FR"/>
        </a:p>
      </dgm:t>
    </dgm:pt>
    <dgm:pt modelId="{10BE4013-EEF7-8E45-8A75-EA1340473291}" type="pres">
      <dgm:prSet presAssocID="{911B7AE3-A2D0-8E43-A3AA-26051A68BA19}" presName="dummy" presStyleCnt="0"/>
      <dgm:spPr/>
    </dgm:pt>
    <dgm:pt modelId="{14E15CC0-5EC9-B949-BCB6-B6E8C2536A01}" type="pres">
      <dgm:prSet presAssocID="{7FF21052-55C9-E34B-BD50-6E582AA5EF33}" presName="sibTrans" presStyleLbl="sibTrans2D1" presStyleIdx="0" presStyleCnt="2"/>
      <dgm:spPr/>
      <dgm:t>
        <a:bodyPr/>
        <a:lstStyle/>
        <a:p>
          <a:endParaRPr lang="fr-FR"/>
        </a:p>
      </dgm:t>
    </dgm:pt>
    <dgm:pt modelId="{F655C189-7CB9-E441-AA63-D4375BC06D96}" type="pres">
      <dgm:prSet presAssocID="{F22095B9-8041-4942-9DC1-3F3D56886F35}" presName="node" presStyleLbl="node1" presStyleIdx="1" presStyleCnt="2" custScaleX="336085" custScaleY="161046" custRadScaleRad="79892" custRadScaleInc="12166">
        <dgm:presLayoutVars>
          <dgm:bulletEnabled val="1"/>
        </dgm:presLayoutVars>
      </dgm:prSet>
      <dgm:spPr/>
      <dgm:t>
        <a:bodyPr/>
        <a:lstStyle/>
        <a:p>
          <a:endParaRPr lang="fr-FR"/>
        </a:p>
      </dgm:t>
    </dgm:pt>
    <dgm:pt modelId="{D041C8B7-2DDC-4B44-85BC-6B1003374912}" type="pres">
      <dgm:prSet presAssocID="{F22095B9-8041-4942-9DC1-3F3D56886F35}" presName="dummy" presStyleCnt="0"/>
      <dgm:spPr/>
    </dgm:pt>
    <dgm:pt modelId="{A5F1F03A-A4DB-204C-B076-F9FA5545B5D0}" type="pres">
      <dgm:prSet presAssocID="{71EAF6A5-B182-D843-8099-16F8DD4C65DE}" presName="sibTrans" presStyleLbl="sibTrans2D1" presStyleIdx="1" presStyleCnt="2"/>
      <dgm:spPr/>
      <dgm:t>
        <a:bodyPr/>
        <a:lstStyle/>
        <a:p>
          <a:endParaRPr lang="fr-FR"/>
        </a:p>
      </dgm:t>
    </dgm:pt>
  </dgm:ptLst>
  <dgm:cxnLst>
    <dgm:cxn modelId="{FE991A80-72BE-D14C-B6DB-E11E3D6C670F}" type="presOf" srcId="{71EAF6A5-B182-D843-8099-16F8DD4C65DE}" destId="{A5F1F03A-A4DB-204C-B076-F9FA5545B5D0}" srcOrd="0" destOrd="0" presId="urn:microsoft.com/office/officeart/2005/8/layout/radial6"/>
    <dgm:cxn modelId="{A8F5C05A-928A-F440-B8F7-58EAF456AA8D}" type="presOf" srcId="{911B7AE3-A2D0-8E43-A3AA-26051A68BA19}" destId="{6922F050-CACA-CC48-9A40-31EAE4D69B91}" srcOrd="0" destOrd="0" presId="urn:microsoft.com/office/officeart/2005/8/layout/radial6"/>
    <dgm:cxn modelId="{A89AEDDF-C222-E146-9E40-6CADB6EBA531}" type="presOf" srcId="{9BD1E6E5-A30C-B64C-BA34-CA3F8BC64EC6}" destId="{5E3F7D0E-085C-F24D-A061-495042719805}" srcOrd="0" destOrd="0" presId="urn:microsoft.com/office/officeart/2005/8/layout/radial6"/>
    <dgm:cxn modelId="{1FFAA2B2-64B3-0843-93E4-E132B6F05C0A}" type="presOf" srcId="{FC7938C5-1A5A-C84B-BADB-E17438AEFCF4}" destId="{FFB33BF5-4437-3349-80C1-E17CAD4A9432}" srcOrd="0" destOrd="0" presId="urn:microsoft.com/office/officeart/2005/8/layout/radial6"/>
    <dgm:cxn modelId="{C5458A89-825E-B04E-AD61-8AE78A048D2C}" srcId="{FC7938C5-1A5A-C84B-BADB-E17438AEFCF4}" destId="{911B7AE3-A2D0-8E43-A3AA-26051A68BA19}" srcOrd="0" destOrd="0" parTransId="{6EDF6DFF-88F6-A34D-9A25-BE421D195FEE}" sibTransId="{7FF21052-55C9-E34B-BD50-6E582AA5EF33}"/>
    <dgm:cxn modelId="{8EBC30CB-DE0E-4E42-8BA7-E9A4CC13201E}" type="presOf" srcId="{F22095B9-8041-4942-9DC1-3F3D56886F35}" destId="{F655C189-7CB9-E441-AA63-D4375BC06D96}" srcOrd="0" destOrd="0" presId="urn:microsoft.com/office/officeart/2005/8/layout/radial6"/>
    <dgm:cxn modelId="{D5DE2F3E-4A19-6046-84A2-A0DB912A04F9}" type="presOf" srcId="{7FF21052-55C9-E34B-BD50-6E582AA5EF33}" destId="{14E15CC0-5EC9-B949-BCB6-B6E8C2536A01}" srcOrd="0" destOrd="0" presId="urn:microsoft.com/office/officeart/2005/8/layout/radial6"/>
    <dgm:cxn modelId="{5C35DE19-7709-5845-8F13-5E9344B9CA4B}" srcId="{FC7938C5-1A5A-C84B-BADB-E17438AEFCF4}" destId="{F22095B9-8041-4942-9DC1-3F3D56886F35}" srcOrd="1" destOrd="0" parTransId="{17F4A8FA-D482-BA45-AF8F-50F368A5D74C}" sibTransId="{71EAF6A5-B182-D843-8099-16F8DD4C65DE}"/>
    <dgm:cxn modelId="{B5215537-E3A6-204B-9B11-F5FE09B4E034}" srcId="{9BD1E6E5-A30C-B64C-BA34-CA3F8BC64EC6}" destId="{FC7938C5-1A5A-C84B-BADB-E17438AEFCF4}" srcOrd="0" destOrd="0" parTransId="{9EB23082-499E-924E-8323-995AB0066B41}" sibTransId="{BF9CADF7-F485-4640-A420-1832BB4A0C54}"/>
    <dgm:cxn modelId="{019A8CF3-7A0A-034A-9A11-974BE7A4BB00}" type="presParOf" srcId="{5E3F7D0E-085C-F24D-A061-495042719805}" destId="{FFB33BF5-4437-3349-80C1-E17CAD4A9432}" srcOrd="0" destOrd="0" presId="urn:microsoft.com/office/officeart/2005/8/layout/radial6"/>
    <dgm:cxn modelId="{DBB46AF7-B4DA-4F4D-A036-A43F05A53A59}" type="presParOf" srcId="{5E3F7D0E-085C-F24D-A061-495042719805}" destId="{6922F050-CACA-CC48-9A40-31EAE4D69B91}" srcOrd="1" destOrd="0" presId="urn:microsoft.com/office/officeart/2005/8/layout/radial6"/>
    <dgm:cxn modelId="{0ED699B9-E2F8-5143-9C3C-022DECB75449}" type="presParOf" srcId="{5E3F7D0E-085C-F24D-A061-495042719805}" destId="{10BE4013-EEF7-8E45-8A75-EA1340473291}" srcOrd="2" destOrd="0" presId="urn:microsoft.com/office/officeart/2005/8/layout/radial6"/>
    <dgm:cxn modelId="{A8B0DE3C-4C34-C945-B29D-611E7B940749}" type="presParOf" srcId="{5E3F7D0E-085C-F24D-A061-495042719805}" destId="{14E15CC0-5EC9-B949-BCB6-B6E8C2536A01}" srcOrd="3" destOrd="0" presId="urn:microsoft.com/office/officeart/2005/8/layout/radial6"/>
    <dgm:cxn modelId="{E09B0781-845F-5646-BC53-6AC28BDD71C1}" type="presParOf" srcId="{5E3F7D0E-085C-F24D-A061-495042719805}" destId="{F655C189-7CB9-E441-AA63-D4375BC06D96}" srcOrd="4" destOrd="0" presId="urn:microsoft.com/office/officeart/2005/8/layout/radial6"/>
    <dgm:cxn modelId="{13C5BF60-35E7-AA48-9996-A5C1D6EE788E}" type="presParOf" srcId="{5E3F7D0E-085C-F24D-A061-495042719805}" destId="{D041C8B7-2DDC-4B44-85BC-6B1003374912}" srcOrd="5" destOrd="0" presId="urn:microsoft.com/office/officeart/2005/8/layout/radial6"/>
    <dgm:cxn modelId="{D6A153F7-359B-FE48-ACF6-A46CBE4774C3}" type="presParOf" srcId="{5E3F7D0E-085C-F24D-A061-495042719805}" destId="{A5F1F03A-A4DB-204C-B076-F9FA5545B5D0}" srcOrd="6"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9F649D-BA70-0241-B2E9-62AF1104CA2B}">
      <dsp:nvSpPr>
        <dsp:cNvPr id="0" name=""/>
        <dsp:cNvSpPr/>
      </dsp:nvSpPr>
      <dsp:spPr>
        <a:xfrm>
          <a:off x="2433024" y="2420340"/>
          <a:ext cx="3556282" cy="2674887"/>
        </a:xfrm>
        <a:prstGeom prst="ellipse">
          <a:avLst/>
        </a:prstGeom>
        <a:solidFill>
          <a:schemeClr val="tx2">
            <a:lumMod val="60000"/>
            <a:lumOff val="40000"/>
          </a:schemeClr>
        </a:solidFill>
        <a:ln w="762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u="sng" kern="1200" dirty="0" smtClean="0">
              <a:solidFill>
                <a:srgbClr val="FF0000"/>
              </a:solidFill>
              <a:latin typeface="Arial Black"/>
              <a:cs typeface="Arial Black"/>
            </a:rPr>
            <a:t>Projet de transformation de l’élève</a:t>
          </a:r>
          <a:endParaRPr lang="fr-FR" sz="2400" b="1" u="sng" kern="1200" dirty="0">
            <a:solidFill>
              <a:srgbClr val="FF0000"/>
            </a:solidFill>
            <a:latin typeface="Arial Black"/>
            <a:cs typeface="Arial Black"/>
          </a:endParaRPr>
        </a:p>
      </dsp:txBody>
      <dsp:txXfrm>
        <a:off x="2433024" y="2420340"/>
        <a:ext cx="3556282" cy="2674887"/>
      </dsp:txXfrm>
    </dsp:sp>
    <dsp:sp modelId="{B7299C50-C20B-E545-AE68-A5E422EB1D0E}">
      <dsp:nvSpPr>
        <dsp:cNvPr id="0" name=""/>
        <dsp:cNvSpPr/>
      </dsp:nvSpPr>
      <dsp:spPr>
        <a:xfrm rot="19377348">
          <a:off x="5395777" y="2580111"/>
          <a:ext cx="699075" cy="39503"/>
        </a:xfrm>
        <a:custGeom>
          <a:avLst/>
          <a:gdLst/>
          <a:ahLst/>
          <a:cxnLst/>
          <a:rect l="0" t="0" r="0" b="0"/>
          <a:pathLst>
            <a:path>
              <a:moveTo>
                <a:pt x="0" y="19751"/>
              </a:moveTo>
              <a:lnTo>
                <a:pt x="699075" y="19751"/>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fr-FR" sz="2000" b="1" kern="1200">
            <a:solidFill>
              <a:schemeClr val="tx1"/>
            </a:solidFill>
            <a:latin typeface="Arial Black"/>
            <a:cs typeface="Arial Black"/>
          </a:endParaRPr>
        </a:p>
      </dsp:txBody>
      <dsp:txXfrm rot="19377348">
        <a:off x="5727838" y="2582386"/>
        <a:ext cx="34953" cy="34953"/>
      </dsp:txXfrm>
    </dsp:sp>
    <dsp:sp modelId="{563C0E15-EC47-A34C-B801-CFA72837A653}">
      <dsp:nvSpPr>
        <dsp:cNvPr id="0" name=""/>
        <dsp:cNvSpPr/>
      </dsp:nvSpPr>
      <dsp:spPr>
        <a:xfrm>
          <a:off x="5122506" y="548911"/>
          <a:ext cx="4021492" cy="2006772"/>
        </a:xfrm>
        <a:prstGeom prst="ellipse">
          <a:avLst/>
        </a:prstGeom>
        <a:gradFill flip="none" rotWithShape="0">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w="381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u="sng" kern="1200" dirty="0">
              <a:solidFill>
                <a:schemeClr val="tx1"/>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LIEN ENTRE LES PROJETS</a:t>
          </a:r>
          <a:endParaRPr lang="fr-FR" sz="1800" b="1" u="sng" kern="1200" dirty="0">
            <a:solidFill>
              <a:schemeClr val="tx1"/>
            </a:solidFill>
            <a:latin typeface="Arial Black"/>
            <a:cs typeface="Arial Black"/>
          </a:endParaRPr>
        </a:p>
        <a:p>
          <a:pPr lvl="0" algn="ctr" defTabSz="800100">
            <a:lnSpc>
              <a:spcPct val="90000"/>
            </a:lnSpc>
            <a:spcBef>
              <a:spcPct val="0"/>
            </a:spcBef>
            <a:spcAft>
              <a:spcPct val="35000"/>
            </a:spcAft>
          </a:pPr>
          <a:r>
            <a:rPr lang="fr-FR" sz="1400" b="1" kern="1200" dirty="0">
              <a:solidFill>
                <a:schemeClr val="tx1"/>
              </a:solidFill>
              <a:latin typeface="Arial Black"/>
              <a:cs typeface="Arial Black"/>
            </a:rPr>
            <a:t>(Académique, établissement, AS)</a:t>
          </a:r>
        </a:p>
      </dsp:txBody>
      <dsp:txXfrm>
        <a:off x="5122506" y="548911"/>
        <a:ext cx="4021492" cy="2006772"/>
      </dsp:txXfrm>
    </dsp:sp>
    <dsp:sp modelId="{5D1A18C6-893F-9042-8EC4-4D27A209B0EC}">
      <dsp:nvSpPr>
        <dsp:cNvPr id="0" name=""/>
        <dsp:cNvSpPr/>
      </dsp:nvSpPr>
      <dsp:spPr>
        <a:xfrm rot="13574615">
          <a:off x="2985049" y="2572926"/>
          <a:ext cx="221037" cy="39503"/>
        </a:xfrm>
        <a:custGeom>
          <a:avLst/>
          <a:gdLst/>
          <a:ahLst/>
          <a:cxnLst/>
          <a:rect l="0" t="0" r="0" b="0"/>
          <a:pathLst>
            <a:path>
              <a:moveTo>
                <a:pt x="0" y="19751"/>
              </a:moveTo>
              <a:lnTo>
                <a:pt x="221037" y="19751"/>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fr-FR" sz="2000" b="1" kern="1200">
            <a:solidFill>
              <a:schemeClr val="tx1"/>
            </a:solidFill>
            <a:latin typeface="Arial Black"/>
            <a:cs typeface="Arial Black"/>
          </a:endParaRPr>
        </a:p>
      </dsp:txBody>
      <dsp:txXfrm rot="13574615">
        <a:off x="3090042" y="2587152"/>
        <a:ext cx="11051" cy="11051"/>
      </dsp:txXfrm>
    </dsp:sp>
    <dsp:sp modelId="{3E7EC792-C056-D047-9153-607537657DE5}">
      <dsp:nvSpPr>
        <dsp:cNvPr id="0" name=""/>
        <dsp:cNvSpPr/>
      </dsp:nvSpPr>
      <dsp:spPr>
        <a:xfrm>
          <a:off x="0" y="429850"/>
          <a:ext cx="4157772" cy="2202051"/>
        </a:xfrm>
        <a:prstGeom prst="ellips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38100" cap="flat" cmpd="sng" algn="ctr">
          <a:solidFill>
            <a:schemeClr val="dk1"/>
          </a:solidFill>
          <a:prstDash val="solid"/>
        </a:ln>
        <a:effectLst>
          <a:outerShdw blurRad="50800" dist="38100" dir="2700000" algn="tl" rotWithShape="0">
            <a:prstClr val="black">
              <a:alpha val="40000"/>
            </a:prstClr>
          </a:outerShdw>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u="none" kern="1200" dirty="0">
              <a:solidFill>
                <a:schemeClr val="tx1"/>
              </a:solidFill>
              <a:latin typeface="Arial Black"/>
              <a:cs typeface="Arial Black"/>
            </a:rPr>
            <a:t>Attentes institutionnelles</a:t>
          </a:r>
        </a:p>
        <a:p>
          <a:pPr lvl="0" algn="ctr" defTabSz="800100">
            <a:lnSpc>
              <a:spcPct val="90000"/>
            </a:lnSpc>
            <a:spcBef>
              <a:spcPct val="0"/>
            </a:spcBef>
            <a:spcAft>
              <a:spcPct val="35000"/>
            </a:spcAft>
          </a:pPr>
          <a:r>
            <a:rPr lang="fr-FR" sz="1800" b="1" kern="1200" dirty="0" smtClean="0">
              <a:solidFill>
                <a:schemeClr val="tx1"/>
              </a:solidFill>
              <a:latin typeface="Arial Black"/>
              <a:cs typeface="Arial Black"/>
            </a:rPr>
            <a:t>- </a:t>
          </a:r>
          <a:r>
            <a:rPr lang="fr-FR" sz="1800" b="1" kern="1200" dirty="0">
              <a:solidFill>
                <a:schemeClr val="tx1"/>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Lycées</a:t>
          </a:r>
          <a:endParaRPr lang="fr-FR" sz="1800" b="1" kern="1200" dirty="0">
            <a:solidFill>
              <a:schemeClr val="tx1"/>
            </a:solidFill>
            <a:latin typeface="Arial Black"/>
            <a:cs typeface="Arial Black"/>
          </a:endParaRPr>
        </a:p>
      </dsp:txBody>
      <dsp:txXfrm>
        <a:off x="0" y="429850"/>
        <a:ext cx="4157772" cy="2202051"/>
      </dsp:txXfrm>
    </dsp:sp>
    <dsp:sp modelId="{101619B4-3F2F-464B-B2E7-74FF3125EAF8}">
      <dsp:nvSpPr>
        <dsp:cNvPr id="0" name=""/>
        <dsp:cNvSpPr/>
      </dsp:nvSpPr>
      <dsp:spPr>
        <a:xfrm rot="10768449">
          <a:off x="5644315" y="3723296"/>
          <a:ext cx="344865" cy="39503"/>
        </a:xfrm>
        <a:custGeom>
          <a:avLst/>
          <a:gdLst/>
          <a:ahLst/>
          <a:cxnLst/>
          <a:rect l="0" t="0" r="0" b="0"/>
          <a:pathLst>
            <a:path>
              <a:moveTo>
                <a:pt x="0" y="19751"/>
              </a:moveTo>
              <a:lnTo>
                <a:pt x="344865" y="19751"/>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768449">
        <a:off x="5808126" y="3734426"/>
        <a:ext cx="17243" cy="17243"/>
      </dsp:txXfrm>
    </dsp:sp>
    <dsp:sp modelId="{BD74882D-1CED-C34A-A514-04EC5779D90A}">
      <dsp:nvSpPr>
        <dsp:cNvPr id="0" name=""/>
        <dsp:cNvSpPr/>
      </dsp:nvSpPr>
      <dsp:spPr>
        <a:xfrm>
          <a:off x="5644147" y="2716878"/>
          <a:ext cx="3243807" cy="2025736"/>
        </a:xfrm>
        <a:prstGeom prst="ellipse">
          <a:avLst/>
        </a:prstGeom>
        <a:solidFill>
          <a:schemeClr val="accent2">
            <a:lumMod val="40000"/>
            <a:lumOff val="60000"/>
          </a:schemeClr>
        </a:solidFill>
        <a:ln w="38100" cmpd="sng">
          <a:solidFill>
            <a:srgbClr val="000000"/>
          </a:solidFill>
        </a:ln>
        <a:effectLst>
          <a:outerShdw blurRad="57150" dist="38100" dir="5400000" algn="ctr" rotWithShape="0">
            <a:schemeClr val="accent1">
              <a:shade val="50000"/>
              <a:hueOff val="624420"/>
              <a:satOff val="-36069"/>
              <a:lumOff val="39631"/>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solidFill>
                <a:srgbClr val="000000"/>
              </a:solidFill>
              <a:latin typeface="Arial Black"/>
              <a:cs typeface="Arial Black"/>
            </a:rPr>
            <a:t>Caractéristiques des élèves en </a:t>
          </a:r>
          <a:r>
            <a:rPr lang="fr-FR" sz="1800" kern="1200" dirty="0">
              <a:solidFill>
                <a:schemeClr val="tx1"/>
              </a:solidFill>
              <a:latin typeface="Arial Black"/>
              <a:cs typeface="Arial Black"/>
            </a:rPr>
            <a:t>EPS </a:t>
          </a:r>
        </a:p>
        <a:p>
          <a:pPr lvl="0" algn="ctr" defTabSz="800100">
            <a:lnSpc>
              <a:spcPct val="90000"/>
            </a:lnSpc>
            <a:spcBef>
              <a:spcPct val="0"/>
            </a:spcBef>
            <a:spcAft>
              <a:spcPct val="35000"/>
            </a:spcAft>
          </a:pPr>
          <a:r>
            <a:rPr lang="fr-FR" sz="1800" kern="1200" dirty="0">
              <a:solidFill>
                <a:schemeClr val="tx1"/>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LGT</a:t>
          </a:r>
          <a:r>
            <a:rPr lang="fr-FR" sz="1800" kern="1200" dirty="0">
              <a:solidFill>
                <a:schemeClr val="tx1"/>
              </a:solidFill>
              <a:latin typeface="Arial Black"/>
              <a:cs typeface="Arial Black"/>
            </a:rPr>
            <a:t>/</a:t>
          </a:r>
          <a:r>
            <a:rPr lang="fr-FR" sz="1800" kern="1200" dirty="0">
              <a:solidFill>
                <a:schemeClr val="tx1"/>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LP</a:t>
          </a:r>
          <a:endParaRPr lang="fr-FR" sz="1800" kern="1200" dirty="0">
            <a:solidFill>
              <a:schemeClr val="tx1"/>
            </a:solidFill>
            <a:latin typeface="Arial Black"/>
            <a:cs typeface="Arial Black"/>
          </a:endParaRPr>
        </a:p>
      </dsp:txBody>
      <dsp:txXfrm>
        <a:off x="5644147" y="2716878"/>
        <a:ext cx="3243807" cy="2025736"/>
      </dsp:txXfrm>
    </dsp:sp>
    <dsp:sp modelId="{8A9CF705-59E3-4743-8C2D-0DADE2980C04}">
      <dsp:nvSpPr>
        <dsp:cNvPr id="0" name=""/>
        <dsp:cNvSpPr/>
      </dsp:nvSpPr>
      <dsp:spPr>
        <a:xfrm rot="2654686">
          <a:off x="5273807" y="4856054"/>
          <a:ext cx="170497" cy="39503"/>
        </a:xfrm>
        <a:custGeom>
          <a:avLst/>
          <a:gdLst/>
          <a:ahLst/>
          <a:cxnLst/>
          <a:rect l="0" t="0" r="0" b="0"/>
          <a:pathLst>
            <a:path>
              <a:moveTo>
                <a:pt x="0" y="19751"/>
              </a:moveTo>
              <a:lnTo>
                <a:pt x="170497" y="19751"/>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654686">
        <a:off x="5354794" y="4871544"/>
        <a:ext cx="8524" cy="8524"/>
      </dsp:txXfrm>
    </dsp:sp>
    <dsp:sp modelId="{DF7F2D0A-B132-8741-97A1-AC63F7CE8F58}">
      <dsp:nvSpPr>
        <dsp:cNvPr id="0" name=""/>
        <dsp:cNvSpPr/>
      </dsp:nvSpPr>
      <dsp:spPr>
        <a:xfrm>
          <a:off x="4677130" y="4777208"/>
          <a:ext cx="3221773" cy="2006772"/>
        </a:xfrm>
        <a:prstGeom prst="ellipse">
          <a:avLst/>
        </a:prstGeom>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100000" t="100000"/>
          </a:path>
          <a:tileRect r="-100000" b="-100000"/>
        </a:gradFill>
        <a:ln w="38100" cmpd="sng">
          <a:solidFill>
            <a:srgbClr val="000000"/>
          </a:solidFill>
        </a:ln>
        <a:effectLst>
          <a:outerShdw blurRad="57150" dist="38100" dir="5400000" algn="ctr" rotWithShape="0">
            <a:schemeClr val="accent1">
              <a:shade val="50000"/>
              <a:hueOff val="624420"/>
              <a:satOff val="-36069"/>
              <a:lumOff val="39631"/>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solidFill>
                <a:schemeClr val="tx1"/>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Outils de suivi et d’évaluation du projet</a:t>
          </a:r>
          <a:endParaRPr lang="fr-FR" sz="1800" kern="1200" dirty="0">
            <a:solidFill>
              <a:schemeClr val="tx1"/>
            </a:solidFill>
            <a:latin typeface="Arial Black"/>
            <a:cs typeface="Arial Black"/>
          </a:endParaRPr>
        </a:p>
      </dsp:txBody>
      <dsp:txXfrm>
        <a:off x="4677130" y="4777208"/>
        <a:ext cx="3221773" cy="2006772"/>
      </dsp:txXfrm>
    </dsp:sp>
    <dsp:sp modelId="{AEA2DF2D-20FF-7A4C-806A-EDAA38C665A4}">
      <dsp:nvSpPr>
        <dsp:cNvPr id="0" name=""/>
        <dsp:cNvSpPr/>
      </dsp:nvSpPr>
      <dsp:spPr>
        <a:xfrm rot="19672114">
          <a:off x="2814503" y="4484891"/>
          <a:ext cx="415032" cy="39503"/>
        </a:xfrm>
        <a:custGeom>
          <a:avLst/>
          <a:gdLst/>
          <a:ahLst/>
          <a:cxnLst/>
          <a:rect l="0" t="0" r="0" b="0"/>
          <a:pathLst>
            <a:path>
              <a:moveTo>
                <a:pt x="0" y="19751"/>
              </a:moveTo>
              <a:lnTo>
                <a:pt x="415032" y="19751"/>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9672114">
        <a:off x="3011644" y="4494267"/>
        <a:ext cx="20751" cy="20751"/>
      </dsp:txXfrm>
    </dsp:sp>
    <dsp:sp modelId="{5FD48BDC-E0E3-6C4D-A733-66A30F4BE51B}">
      <dsp:nvSpPr>
        <dsp:cNvPr id="0" name=""/>
        <dsp:cNvSpPr/>
      </dsp:nvSpPr>
      <dsp:spPr>
        <a:xfrm>
          <a:off x="252542" y="3997104"/>
          <a:ext cx="3373063" cy="2375396"/>
        </a:xfrm>
        <a:prstGeom prst="ellipse">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solidFill>
                <a:srgbClr val="5738F2"/>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Choix didactiques, </a:t>
          </a:r>
          <a:r>
            <a:rPr lang="fr-FR" sz="1600" kern="1200" dirty="0" smtClean="0">
              <a:solidFill>
                <a:schemeClr val="accent6">
                  <a:lumMod val="60000"/>
                  <a:lumOff val="40000"/>
                </a:schemeClr>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pédagogiques</a:t>
          </a:r>
          <a:r>
            <a:rPr lang="fr-FR" sz="1600" kern="1200" dirty="0" smtClean="0">
              <a:solidFill>
                <a:srgbClr val="FFFF00"/>
              </a:solidFill>
              <a:latin typeface="Arial Black"/>
              <a:cs typeface="Arial Black"/>
            </a:rPr>
            <a:t>, de </a:t>
          </a:r>
          <a:r>
            <a:rPr lang="fr-FR" sz="1600" kern="1200" dirty="0" smtClean="0">
              <a:solidFill>
                <a:srgbClr val="5738F2"/>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programmation</a:t>
          </a:r>
          <a:r>
            <a:rPr lang="fr-FR" sz="1600" kern="1200" dirty="0" smtClean="0">
              <a:solidFill>
                <a:srgbClr val="5738F2"/>
              </a:solidFill>
              <a:latin typeface="Arial Black"/>
              <a:cs typeface="Arial Black"/>
            </a:rPr>
            <a:t> </a:t>
          </a:r>
          <a:r>
            <a:rPr lang="fr-FR" sz="1600" kern="1200" dirty="0" smtClean="0">
              <a:solidFill>
                <a:srgbClr val="5738F2"/>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et </a:t>
          </a:r>
          <a:r>
            <a:rPr lang="fr-FR" sz="1600" kern="1200" dirty="0">
              <a:solidFill>
                <a:srgbClr val="5738F2"/>
              </a:solidFill>
              <a:latin typeface="Arial Black"/>
              <a:cs typeface="Arial Black"/>
              <a:hlinkClick xmlns:r="http://schemas.openxmlformats.org/officeDocument/2006/relationships" r:id="" action="ppaction://hlinksldjump">
                <a:extLst>
                  <a:ext uri="{A12FA001-AC4F-418D-AE19-62706E023703}">
                    <ahyp:hlinkClr xmlns="" xmlns:ahyp="http://schemas.microsoft.com/office/drawing/2018/hyperlinkcolor" val="tx"/>
                  </a:ext>
                </a:extLst>
              </a:hlinkClick>
            </a:rPr>
            <a:t>organisationnels</a:t>
          </a:r>
          <a:endParaRPr lang="fr-FR" sz="1600" kern="1200" dirty="0">
            <a:solidFill>
              <a:srgbClr val="5738F2"/>
            </a:solidFill>
            <a:latin typeface="Arial Black"/>
            <a:cs typeface="Arial Black"/>
          </a:endParaRPr>
        </a:p>
      </dsp:txBody>
      <dsp:txXfrm>
        <a:off x="252542" y="3997104"/>
        <a:ext cx="3373063" cy="23753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F1F03A-A4DB-204C-B076-F9FA5545B5D0}">
      <dsp:nvSpPr>
        <dsp:cNvPr id="0" name=""/>
        <dsp:cNvSpPr/>
      </dsp:nvSpPr>
      <dsp:spPr>
        <a:xfrm>
          <a:off x="3289109" y="844487"/>
          <a:ext cx="5277086" cy="5277086"/>
        </a:xfrm>
        <a:prstGeom prst="blockArc">
          <a:avLst>
            <a:gd name="adj1" fmla="val 7731950"/>
            <a:gd name="adj2" fmla="val 14023987"/>
            <a:gd name="adj3" fmla="val 4640"/>
          </a:avLst>
        </a:prstGeom>
        <a:solidFill>
          <a:schemeClr val="accent4">
            <a:hueOff val="-3519944"/>
            <a:satOff val="-36129"/>
            <a:lumOff val="15099"/>
            <a:alphaOff val="0"/>
          </a:schemeClr>
        </a:solidFill>
        <a:ln>
          <a:noFill/>
        </a:ln>
        <a:effectLst>
          <a:outerShdw blurRad="57150" dist="38100" dir="5400000" algn="ctr" rotWithShape="0">
            <a:schemeClr val="accent4">
              <a:hueOff val="-3519944"/>
              <a:satOff val="-36129"/>
              <a:lumOff val="15099"/>
              <a:alphaOff val="0"/>
              <a:shade val="9000"/>
              <a:satMod val="105000"/>
              <a:alpha val="48000"/>
            </a:schemeClr>
          </a:outerShdw>
        </a:effectLst>
      </dsp:spPr>
      <dsp:style>
        <a:lnRef idx="0">
          <a:scrgbClr r="0" g="0" b="0"/>
        </a:lnRef>
        <a:fillRef idx="1">
          <a:scrgbClr r="0" g="0" b="0"/>
        </a:fillRef>
        <a:effectRef idx="1">
          <a:scrgbClr r="0" g="0" b="0"/>
        </a:effectRef>
        <a:fontRef idx="minor">
          <a:schemeClr val="lt1"/>
        </a:fontRef>
      </dsp:style>
    </dsp:sp>
    <dsp:sp modelId="{14E15CC0-5EC9-B949-BCB6-B6E8C2536A01}">
      <dsp:nvSpPr>
        <dsp:cNvPr id="0" name=""/>
        <dsp:cNvSpPr/>
      </dsp:nvSpPr>
      <dsp:spPr>
        <a:xfrm>
          <a:off x="147218" y="773216"/>
          <a:ext cx="5277086" cy="5277086"/>
        </a:xfrm>
        <a:prstGeom prst="blockArc">
          <a:avLst>
            <a:gd name="adj1" fmla="val 18531950"/>
            <a:gd name="adj2" fmla="val 3223987"/>
            <a:gd name="adj3" fmla="val 464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1">
          <a:scrgbClr r="0" g="0" b="0"/>
        </a:fillRef>
        <a:effectRef idx="1">
          <a:scrgbClr r="0" g="0" b="0"/>
        </a:effectRef>
        <a:fontRef idx="minor">
          <a:schemeClr val="lt1"/>
        </a:fontRef>
      </dsp:style>
    </dsp:sp>
    <dsp:sp modelId="{FFB33BF5-4437-3349-80C1-E17CAD4A9432}">
      <dsp:nvSpPr>
        <dsp:cNvPr id="0" name=""/>
        <dsp:cNvSpPr/>
      </dsp:nvSpPr>
      <dsp:spPr>
        <a:xfrm>
          <a:off x="3466302" y="2803480"/>
          <a:ext cx="1627783" cy="152421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a:solidFill>
                <a:srgbClr val="000000"/>
              </a:solidFill>
              <a:latin typeface="Arial Black"/>
              <a:cs typeface="Arial Black"/>
            </a:rPr>
            <a:t>Équipe EPS</a:t>
          </a:r>
        </a:p>
      </dsp:txBody>
      <dsp:txXfrm>
        <a:off x="3466302" y="2803480"/>
        <a:ext cx="1627783" cy="1524216"/>
      </dsp:txXfrm>
    </dsp:sp>
    <dsp:sp modelId="{6922F050-CACA-CC48-9A40-31EAE4D69B91}">
      <dsp:nvSpPr>
        <dsp:cNvPr id="0" name=""/>
        <dsp:cNvSpPr/>
      </dsp:nvSpPr>
      <dsp:spPr>
        <a:xfrm>
          <a:off x="1440008" y="-845"/>
          <a:ext cx="5926056" cy="2811692"/>
        </a:xfrm>
        <a:prstGeom prst="ellipse">
          <a:avLst/>
        </a:prstGeom>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path path="circle">
            <a:fillToRect l="100000" t="100000"/>
          </a:path>
          <a:tileRect r="-100000" b="-100000"/>
        </a:gra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Mme MEREU</a:t>
          </a:r>
        </a:p>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Coordinatrice et trésorière AS</a:t>
          </a:r>
        </a:p>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Option Sport</a:t>
          </a:r>
        </a:p>
        <a:p>
          <a:pPr lvl="0" algn="l" defTabSz="533400">
            <a:lnSpc>
              <a:spcPct val="90000"/>
            </a:lnSpc>
            <a:spcBef>
              <a:spcPct val="0"/>
            </a:spcBef>
            <a:spcAft>
              <a:spcPct val="35000"/>
            </a:spcAft>
          </a:pPr>
          <a:endParaRPr lang="fr-FR" sz="1200" kern="1200" dirty="0" smtClean="0">
            <a:solidFill>
              <a:srgbClr val="000000"/>
            </a:solidFill>
            <a:latin typeface="Arial Black"/>
            <a:cs typeface="Arial Black"/>
          </a:endParaRPr>
        </a:p>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Spécialité Handball-Sports collectifs</a:t>
          </a:r>
          <a:endParaRPr lang="fr-FR" sz="1200" kern="1200" dirty="0">
            <a:solidFill>
              <a:srgbClr val="000000"/>
            </a:solidFill>
            <a:latin typeface="Arial Black"/>
            <a:cs typeface="Arial Black"/>
          </a:endParaRPr>
        </a:p>
        <a:p>
          <a:pPr lvl="0" algn="l" defTabSz="533400">
            <a:lnSpc>
              <a:spcPct val="90000"/>
            </a:lnSpc>
            <a:spcBef>
              <a:spcPct val="0"/>
            </a:spcBef>
            <a:spcAft>
              <a:spcPct val="35000"/>
            </a:spcAft>
          </a:pPr>
          <a:r>
            <a:rPr lang="fr-FR" sz="1200" kern="1200" dirty="0">
              <a:solidFill>
                <a:srgbClr val="000000"/>
              </a:solidFill>
              <a:latin typeface="Arial Black"/>
              <a:cs typeface="Arial Black"/>
            </a:rPr>
            <a:t>Mail </a:t>
          </a:r>
          <a:r>
            <a:rPr lang="fr-FR" sz="1200" kern="1200" dirty="0" smtClean="0">
              <a:solidFill>
                <a:srgbClr val="000000"/>
              </a:solidFill>
              <a:latin typeface="Arial Black"/>
              <a:cs typeface="Arial Black"/>
            </a:rPr>
            <a:t>: s.mereu@peguy.org</a:t>
          </a:r>
          <a:endParaRPr lang="fr-FR" sz="1200" kern="1200" dirty="0">
            <a:solidFill>
              <a:srgbClr val="000000"/>
            </a:solidFill>
            <a:latin typeface="Arial Black"/>
            <a:cs typeface="Arial Black"/>
          </a:endParaRPr>
        </a:p>
      </dsp:txBody>
      <dsp:txXfrm>
        <a:off x="1440008" y="-845"/>
        <a:ext cx="5926056" cy="2811692"/>
      </dsp:txXfrm>
    </dsp:sp>
    <dsp:sp modelId="{F655C189-7CB9-E441-AA63-D4375BC06D96}">
      <dsp:nvSpPr>
        <dsp:cNvPr id="0" name=""/>
        <dsp:cNvSpPr/>
      </dsp:nvSpPr>
      <dsp:spPr>
        <a:xfrm>
          <a:off x="1453297" y="4120726"/>
          <a:ext cx="5714159" cy="2738124"/>
        </a:xfrm>
        <a:prstGeom prst="ellipse">
          <a:avLst/>
        </a:prstGeom>
        <a:gradFill flip="none" rotWithShape="0">
          <a:gsLst>
            <a:gs pos="0">
              <a:schemeClr val="accent4">
                <a:hueOff val="-4464770"/>
                <a:satOff val="26899"/>
                <a:lumOff val="2156"/>
                <a:shade val="30000"/>
                <a:satMod val="115000"/>
              </a:schemeClr>
            </a:gs>
            <a:gs pos="50000">
              <a:schemeClr val="accent4">
                <a:hueOff val="-4464770"/>
                <a:satOff val="26899"/>
                <a:lumOff val="2156"/>
                <a:shade val="67500"/>
                <a:satMod val="115000"/>
              </a:schemeClr>
            </a:gs>
            <a:gs pos="100000">
              <a:schemeClr val="accent4">
                <a:hueOff val="-4464770"/>
                <a:satOff val="26899"/>
                <a:lumOff val="2156"/>
                <a:shade val="100000"/>
                <a:satMod val="115000"/>
              </a:schemeClr>
            </a:gs>
          </a:gsLst>
          <a:path path="circle">
            <a:fillToRect t="100000" r="100000"/>
          </a:path>
          <a:tileRect l="-100000" b="-100000"/>
        </a:gra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3519944"/>
              <a:satOff val="-36129"/>
              <a:lumOff val="15099"/>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Mme FADIER</a:t>
          </a:r>
          <a:endParaRPr lang="fr-FR" sz="1200" kern="1200" dirty="0">
            <a:solidFill>
              <a:srgbClr val="000000"/>
            </a:solidFill>
            <a:latin typeface="Arial Black"/>
            <a:cs typeface="Arial Black"/>
          </a:endParaRPr>
        </a:p>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Secrétaire AS</a:t>
          </a:r>
        </a:p>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Spécialité Natation /</a:t>
          </a:r>
        </a:p>
        <a:p>
          <a:pPr lvl="0" algn="l" defTabSz="533400">
            <a:lnSpc>
              <a:spcPct val="90000"/>
            </a:lnSpc>
            <a:spcBef>
              <a:spcPct val="0"/>
            </a:spcBef>
            <a:spcAft>
              <a:spcPct val="35000"/>
            </a:spcAft>
          </a:pPr>
          <a:r>
            <a:rPr lang="fr-FR" sz="1200" kern="1200" dirty="0" smtClean="0">
              <a:solidFill>
                <a:srgbClr val="000000"/>
              </a:solidFill>
              <a:latin typeface="Arial Black"/>
              <a:cs typeface="Arial Black"/>
            </a:rPr>
            <a:t> Sauvetage</a:t>
          </a:r>
          <a:endParaRPr lang="fr-FR" sz="1200" kern="1200" dirty="0">
            <a:solidFill>
              <a:srgbClr val="000000"/>
            </a:solidFill>
            <a:latin typeface="Arial Black"/>
            <a:cs typeface="Arial Black"/>
          </a:endParaRPr>
        </a:p>
        <a:p>
          <a:pPr lvl="0" algn="l" defTabSz="533400">
            <a:lnSpc>
              <a:spcPct val="90000"/>
            </a:lnSpc>
            <a:spcBef>
              <a:spcPct val="0"/>
            </a:spcBef>
            <a:spcAft>
              <a:spcPct val="35000"/>
            </a:spcAft>
          </a:pPr>
          <a:r>
            <a:rPr lang="fr-FR" sz="1200" kern="1200" dirty="0">
              <a:solidFill>
                <a:srgbClr val="000000"/>
              </a:solidFill>
              <a:latin typeface="Arial Black"/>
              <a:cs typeface="Arial Black"/>
            </a:rPr>
            <a:t>Mail </a:t>
          </a:r>
          <a:r>
            <a:rPr lang="fr-FR" sz="1200" kern="1200" dirty="0" smtClean="0">
              <a:solidFill>
                <a:srgbClr val="000000"/>
              </a:solidFill>
              <a:latin typeface="Arial Black"/>
              <a:cs typeface="Arial Black"/>
            </a:rPr>
            <a:t>: n.fadier@peguy.org</a:t>
          </a:r>
          <a:endParaRPr lang="fr-FR" sz="1200" kern="1200" dirty="0">
            <a:solidFill>
              <a:srgbClr val="000000"/>
            </a:solidFill>
            <a:latin typeface="Arial Black"/>
            <a:cs typeface="Arial Black"/>
          </a:endParaRPr>
        </a:p>
      </dsp:txBody>
      <dsp:txXfrm>
        <a:off x="1453297" y="4120726"/>
        <a:ext cx="5714159" cy="273812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5CC1B7D-18C8-FD41-B224-D7284D8765AD}" type="datetime1">
              <a:rPr lang="fr-FR" smtClean="0"/>
              <a:pPr/>
              <a:t>27/09/2021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50D3C1A-71EF-A343-9F9B-4E53E012CF7E}" type="slidenum">
              <a:rPr lang="fr-FR" smtClean="0"/>
              <a:pPr/>
              <a:t>‹N°›</a:t>
            </a:fld>
            <a:endParaRPr lang="fr-FR"/>
          </a:p>
        </p:txBody>
      </p:sp>
    </p:spTree>
    <p:extLst>
      <p:ext uri="{BB962C8B-B14F-4D97-AF65-F5344CB8AC3E}">
        <p14:creationId xmlns:p14="http://schemas.microsoft.com/office/powerpoint/2010/main" xmlns="" val="2305996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9FD640-55D8-5248-9B49-EBED654A2D27}" type="datetime1">
              <a:rPr lang="fr-FR" smtClean="0"/>
              <a:pPr/>
              <a:t>27/09/2021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4339BA4-822E-DA46-9650-06EFDC919CA0}" type="slidenum">
              <a:rPr lang="fr-FR" smtClean="0"/>
              <a:pPr/>
              <a:t>‹N°›</a:t>
            </a:fld>
            <a:endParaRPr lang="fr-FR"/>
          </a:p>
        </p:txBody>
      </p:sp>
    </p:spTree>
    <p:extLst>
      <p:ext uri="{BB962C8B-B14F-4D97-AF65-F5344CB8AC3E}">
        <p14:creationId xmlns:p14="http://schemas.microsoft.com/office/powerpoint/2010/main" xmlns="" val="39204250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Commentaire : </a:t>
            </a:r>
          </a:p>
        </p:txBody>
      </p:sp>
      <p:sp>
        <p:nvSpPr>
          <p:cNvPr id="4" name="Espace réservé du numéro de diapositive 3"/>
          <p:cNvSpPr>
            <a:spLocks noGrp="1"/>
          </p:cNvSpPr>
          <p:nvPr>
            <p:ph type="sldNum" sz="quarter" idx="10"/>
          </p:nvPr>
        </p:nvSpPr>
        <p:spPr/>
        <p:txBody>
          <a:bodyPr/>
          <a:lstStyle/>
          <a:p>
            <a:fld id="{84339BA4-822E-DA46-9650-06EFDC919CA0}" type="slidenum">
              <a:rPr lang="fr-FR" smtClean="0"/>
              <a:pPr/>
              <a:t>3</a:t>
            </a:fld>
            <a:endParaRPr lang="fr-FR"/>
          </a:p>
        </p:txBody>
      </p:sp>
    </p:spTree>
    <p:extLst>
      <p:ext uri="{BB962C8B-B14F-4D97-AF65-F5344CB8AC3E}">
        <p14:creationId xmlns:p14="http://schemas.microsoft.com/office/powerpoint/2010/main" xmlns="" val="41356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4339BA4-822E-DA46-9650-06EFDC919CA0}" type="slidenum">
              <a:rPr lang="fr-FR" smtClean="0"/>
              <a:pPr/>
              <a:t>4</a:t>
            </a:fld>
            <a:endParaRPr lang="fr-FR"/>
          </a:p>
        </p:txBody>
      </p:sp>
    </p:spTree>
    <p:extLst>
      <p:ext uri="{BB962C8B-B14F-4D97-AF65-F5344CB8AC3E}">
        <p14:creationId xmlns:p14="http://schemas.microsoft.com/office/powerpoint/2010/main" xmlns="" val="240869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4339BA4-822E-DA46-9650-06EFDC919CA0}" type="slidenum">
              <a:rPr lang="fr-FR" smtClean="0"/>
              <a:pPr/>
              <a:t>5</a:t>
            </a:fld>
            <a:endParaRPr lang="fr-FR"/>
          </a:p>
        </p:txBody>
      </p:sp>
    </p:spTree>
    <p:extLst>
      <p:ext uri="{BB962C8B-B14F-4D97-AF65-F5344CB8AC3E}">
        <p14:creationId xmlns:p14="http://schemas.microsoft.com/office/powerpoint/2010/main" xmlns="" val="175567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206A693-CFF8-4B42-AF61-BE37423B06C1}" type="datetime1">
              <a:rPr lang="fr-FR" smtClean="0"/>
              <a:pPr/>
              <a:t>27/09/2021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DFA09FDC-3182-6B43-9025-6AF7255E5E5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63EB46-2EB4-9749-8F6C-BDF8787EF1C4}" type="datetime1">
              <a:rPr lang="fr-FR" smtClean="0"/>
              <a:pPr/>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FF62D66-A80C-CF4D-9258-6FAEC3706528}" type="datetime1">
              <a:rPr lang="fr-FR" smtClean="0"/>
              <a:pPr/>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A0AE34-91AB-BD48-A7CD-FFF38E9BC413}" type="datetime1">
              <a:rPr lang="fr-FR" smtClean="0"/>
              <a:pPr/>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6F1811B-4CB9-4E4D-BD90-00C9EEBF88EF}" type="datetime1">
              <a:rPr lang="fr-FR" smtClean="0"/>
              <a:pPr/>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A09FDC-3182-6B43-9025-6AF7255E5E5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DDC121D-684E-304A-A42C-4F25013C1803}" type="datetime1">
              <a:rPr lang="fr-FR" smtClean="0"/>
              <a:pPr/>
              <a:t>27/09/2021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6F51186-1F7F-3D40-BEA5-4CFA02BFF7E6}" type="datetime1">
              <a:rPr lang="fr-FR" smtClean="0"/>
              <a:pPr/>
              <a:t>27/09/2021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B0FAFE9-269B-4547-9C81-510228D1017A}" type="datetime1">
              <a:rPr lang="fr-FR" smtClean="0"/>
              <a:pPr/>
              <a:t>27/09/2021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57A9B0-1874-EB43-B64E-1FA75CF5D2FD}" type="datetime1">
              <a:rPr lang="fr-FR" smtClean="0"/>
              <a:pPr/>
              <a:t>27/09/2021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D045F01-2E9C-8144-8507-15F755DF8DBD}" type="datetime1">
              <a:rPr lang="fr-FR" smtClean="0"/>
              <a:pPr/>
              <a:t>27/09/2021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A09FDC-3182-6B43-9025-6AF7255E5E5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066E86C-513C-A147-8AFA-362FFD2FCCAE}" type="datetime1">
              <a:rPr lang="fr-FR" smtClean="0"/>
              <a:pPr/>
              <a:t>27/09/2021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DFA09FDC-3182-6B43-9025-6AF7255E5E57}"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F1811B-4CB9-4E4D-BD90-00C9EEBF88EF}" type="datetime1">
              <a:rPr lang="fr-FR" smtClean="0"/>
              <a:pPr/>
              <a:t>27/09/2021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A09FDC-3182-6B43-9025-6AF7255E5E57}"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che.media.education.gouv.fr/file/Projet_academique/03/2/WEB_projet_academique_2019_107703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6333" y="1274764"/>
            <a:ext cx="8551333" cy="2246769"/>
          </a:xfrm>
          <a:prstGeom prst="rect">
            <a:avLst/>
          </a:prstGeom>
          <a:solidFill>
            <a:schemeClr val="tx2">
              <a:lumMod val="60000"/>
              <a:lumOff val="40000"/>
            </a:schemeClr>
          </a:solidFill>
          <a:ln>
            <a:solidFill>
              <a:schemeClr val="accent1">
                <a:lumMod val="75000"/>
              </a:schemeClr>
            </a:solidFill>
          </a:ln>
        </p:spPr>
        <p:txBody>
          <a:bodyPr wrap="square" rtlCol="0">
            <a:spAutoFit/>
          </a:bodyPr>
          <a:lstStyle/>
          <a:p>
            <a:pPr algn="ctr"/>
            <a:endParaRPr lang="fr-FR" sz="2800" dirty="0" smtClean="0">
              <a:latin typeface="Arial Black"/>
              <a:cs typeface="Arial Black"/>
            </a:endParaRPr>
          </a:p>
          <a:p>
            <a:pPr algn="ctr"/>
            <a:r>
              <a:rPr lang="fr-FR" sz="2800" dirty="0" smtClean="0">
                <a:latin typeface="Arial Black"/>
                <a:cs typeface="Arial Black"/>
              </a:rPr>
              <a:t>PROJET </a:t>
            </a:r>
            <a:r>
              <a:rPr lang="fr-FR" sz="2800" dirty="0">
                <a:latin typeface="Arial Black"/>
                <a:cs typeface="Arial Black"/>
              </a:rPr>
              <a:t>PÉDAGOGIQUE </a:t>
            </a:r>
          </a:p>
          <a:p>
            <a:pPr algn="ctr"/>
            <a:r>
              <a:rPr lang="fr-FR" sz="2800" dirty="0">
                <a:latin typeface="Arial Black"/>
                <a:cs typeface="Arial Black"/>
              </a:rPr>
              <a:t>D’ÉDUCATION PHYSIQUE ET </a:t>
            </a:r>
            <a:r>
              <a:rPr lang="fr-FR" sz="2800" dirty="0" smtClean="0">
                <a:latin typeface="Arial Black"/>
                <a:cs typeface="Arial Black"/>
              </a:rPr>
              <a:t>SPORTIVE</a:t>
            </a:r>
          </a:p>
          <a:p>
            <a:pPr algn="ctr"/>
            <a:r>
              <a:rPr lang="fr-FR" sz="2800" dirty="0" smtClean="0">
                <a:latin typeface="Arial Black"/>
                <a:cs typeface="Arial Black"/>
              </a:rPr>
              <a:t>Lycée Charles Péguy Marseille</a:t>
            </a:r>
            <a:endParaRPr lang="fr-FR" sz="2800" dirty="0">
              <a:latin typeface="Arial Black"/>
              <a:cs typeface="Arial Black"/>
            </a:endParaRPr>
          </a:p>
          <a:p>
            <a:pPr algn="ctr"/>
            <a:endParaRPr lang="fr-FR" sz="2800" dirty="0">
              <a:latin typeface="Arial Black"/>
              <a:cs typeface="Arial Black"/>
            </a:endParaRPr>
          </a:p>
        </p:txBody>
      </p:sp>
      <p:pic>
        <p:nvPicPr>
          <p:cNvPr id="36866" name="Picture 2" descr="Afficher l’image source"/>
          <p:cNvPicPr>
            <a:picLocks noChangeAspect="1" noChangeArrowheads="1"/>
          </p:cNvPicPr>
          <p:nvPr/>
        </p:nvPicPr>
        <p:blipFill>
          <a:blip r:embed="rId2"/>
          <a:srcRect/>
          <a:stretch>
            <a:fillRect/>
          </a:stretch>
        </p:blipFill>
        <p:spPr bwMode="auto">
          <a:xfrm>
            <a:off x="63500" y="-524453"/>
            <a:ext cx="2857500" cy="2495550"/>
          </a:xfrm>
          <a:prstGeom prst="rect">
            <a:avLst/>
          </a:prstGeom>
          <a:noFill/>
        </p:spPr>
      </p:pic>
      <p:pic>
        <p:nvPicPr>
          <p:cNvPr id="36870" name="Picture 6" descr="Afficher l’image source"/>
          <p:cNvPicPr>
            <a:picLocks noChangeAspect="1" noChangeArrowheads="1"/>
          </p:cNvPicPr>
          <p:nvPr/>
        </p:nvPicPr>
        <p:blipFill>
          <a:blip r:embed="rId3"/>
          <a:srcRect/>
          <a:stretch>
            <a:fillRect/>
          </a:stretch>
        </p:blipFill>
        <p:spPr bwMode="auto">
          <a:xfrm>
            <a:off x="5638799" y="3271693"/>
            <a:ext cx="2543464" cy="3010428"/>
          </a:xfrm>
          <a:prstGeom prst="rect">
            <a:avLst/>
          </a:prstGeom>
          <a:noFill/>
        </p:spPr>
      </p:pic>
      <p:pic>
        <p:nvPicPr>
          <p:cNvPr id="2050" name="Picture 2" descr="C:\Users\Nathalie Fadier\AppData\Local\Microsoft\Windows\INetCache\IE\EINJ7CU5\sport-1015608_640[1].jpg"/>
          <p:cNvPicPr>
            <a:picLocks noChangeAspect="1" noChangeArrowheads="1"/>
          </p:cNvPicPr>
          <p:nvPr/>
        </p:nvPicPr>
        <p:blipFill>
          <a:blip r:embed="rId4"/>
          <a:srcRect/>
          <a:stretch>
            <a:fillRect/>
          </a:stretch>
        </p:blipFill>
        <p:spPr bwMode="auto">
          <a:xfrm>
            <a:off x="381000" y="3271693"/>
            <a:ext cx="3965186" cy="3202259"/>
          </a:xfrm>
          <a:prstGeom prst="rect">
            <a:avLst/>
          </a:prstGeom>
          <a:noFill/>
        </p:spPr>
      </p:pic>
    </p:spTree>
    <p:extLst>
      <p:ext uri="{BB962C8B-B14F-4D97-AF65-F5344CB8AC3E}">
        <p14:creationId xmlns:p14="http://schemas.microsoft.com/office/powerpoint/2010/main" xmlns="" val="180641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2777244152"/>
              </p:ext>
            </p:extLst>
          </p:nvPr>
        </p:nvGraphicFramePr>
        <p:xfrm>
          <a:off x="0" y="0"/>
          <a:ext cx="9144000" cy="6918784"/>
        </p:xfrm>
        <a:graphic>
          <a:graphicData uri="http://schemas.openxmlformats.org/drawingml/2006/table">
            <a:tbl>
              <a:tblPr firstRow="1" bandRow="1">
                <a:tableStyleId>{69C7853C-536D-4A76-A0AE-DD22124D55A5}</a:tableStyleId>
              </a:tblPr>
              <a:tblGrid>
                <a:gridCol w="2039112">
                  <a:extLst>
                    <a:ext uri="{9D8B030D-6E8A-4147-A177-3AD203B41FA5}">
                      <a16:colId xmlns:a16="http://schemas.microsoft.com/office/drawing/2014/main" xmlns="" val="20000"/>
                    </a:ext>
                  </a:extLst>
                </a:gridCol>
                <a:gridCol w="7104888">
                  <a:extLst>
                    <a:ext uri="{9D8B030D-6E8A-4147-A177-3AD203B41FA5}">
                      <a16:colId xmlns:a16="http://schemas.microsoft.com/office/drawing/2014/main" xmlns="" val="20001"/>
                    </a:ext>
                  </a:extLst>
                </a:gridCol>
              </a:tblGrid>
              <a:tr h="438427">
                <a:tc gridSpan="2">
                  <a:txBody>
                    <a:bodyPr/>
                    <a:lstStyle/>
                    <a:p>
                      <a:pPr algn="ctr"/>
                      <a:r>
                        <a:rPr lang="fr-FR" sz="1800" b="1" dirty="0">
                          <a:solidFill>
                            <a:srgbClr val="000000"/>
                          </a:solidFill>
                          <a:latin typeface="Arial Black" pitchFamily="34" charset="0"/>
                          <a:cs typeface="Arial Black"/>
                        </a:rPr>
                        <a:t>ORGANISATION EN EPS</a:t>
                      </a:r>
                    </a:p>
                  </a:txBody>
                  <a:tcPr anchor="ctr">
                    <a:solidFill>
                      <a:schemeClr val="tx2"/>
                    </a:solidFill>
                  </a:tcPr>
                </a:tc>
                <a:tc hMerge="1">
                  <a:txBody>
                    <a:bodyPr/>
                    <a:lstStyle/>
                    <a:p>
                      <a:endParaRPr lang="fr-FR" dirty="0"/>
                    </a:p>
                  </a:txBody>
                  <a:tcPr/>
                </a:tc>
                <a:extLst>
                  <a:ext uri="{0D108BD9-81ED-4DB2-BD59-A6C34878D82A}">
                    <a16:rowId xmlns:a16="http://schemas.microsoft.com/office/drawing/2014/main" xmlns="" val="10000"/>
                  </a:ext>
                </a:extLst>
              </a:tr>
              <a:tr h="2316524">
                <a:tc>
                  <a:txBody>
                    <a:bodyPr/>
                    <a:lstStyle/>
                    <a:p>
                      <a:pPr algn="ctr"/>
                      <a:r>
                        <a:rPr lang="fr-FR" sz="1400" b="1" dirty="0">
                          <a:solidFill>
                            <a:srgbClr val="000000"/>
                          </a:solidFill>
                          <a:latin typeface="Arial Black" pitchFamily="34" charset="0"/>
                          <a:cs typeface="Arial Black"/>
                        </a:rPr>
                        <a:t>Gestion des inaptitudes</a:t>
                      </a: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tc>
                  <a:txBody>
                    <a:bodyPr/>
                    <a:lstStyle/>
                    <a:p>
                      <a:r>
                        <a:rPr lang="fr-FR" sz="1400" b="0" i="0" dirty="0" smtClean="0">
                          <a:solidFill>
                            <a:schemeClr val="tx2">
                              <a:lumMod val="50000"/>
                            </a:schemeClr>
                          </a:solidFill>
                          <a:latin typeface="+mn-lt"/>
                          <a:cs typeface="Arial Black"/>
                        </a:rPr>
                        <a:t>-L’élève doit fournir un </a:t>
                      </a:r>
                      <a:r>
                        <a:rPr lang="fr-FR" sz="1400" b="1" i="0" dirty="0" smtClean="0">
                          <a:solidFill>
                            <a:schemeClr val="tx2">
                              <a:lumMod val="50000"/>
                            </a:schemeClr>
                          </a:solidFill>
                          <a:latin typeface="+mn-lt"/>
                          <a:cs typeface="Arial Black"/>
                        </a:rPr>
                        <a:t>certificat médical</a:t>
                      </a:r>
                      <a:r>
                        <a:rPr lang="fr-FR" sz="1400" b="0" i="0" dirty="0" smtClean="0">
                          <a:solidFill>
                            <a:schemeClr val="tx2">
                              <a:lumMod val="50000"/>
                            </a:schemeClr>
                          </a:solidFill>
                          <a:latin typeface="+mn-lt"/>
                          <a:cs typeface="Arial Black"/>
                        </a:rPr>
                        <a:t>,</a:t>
                      </a:r>
                      <a:r>
                        <a:rPr lang="fr-FR" sz="1400" b="0" i="0" baseline="0" dirty="0" smtClean="0">
                          <a:solidFill>
                            <a:schemeClr val="tx2">
                              <a:lumMod val="50000"/>
                            </a:schemeClr>
                          </a:solidFill>
                          <a:latin typeface="+mn-lt"/>
                          <a:cs typeface="Arial Black"/>
                        </a:rPr>
                        <a:t> spécifiant la durée et l’inaptitude.</a:t>
                      </a:r>
                      <a:endParaRPr lang="fr-FR" sz="1400" b="0" i="0" dirty="0" smtClean="0">
                        <a:solidFill>
                          <a:schemeClr val="tx2">
                            <a:lumMod val="50000"/>
                          </a:schemeClr>
                        </a:solidFill>
                        <a:latin typeface="+mn-lt"/>
                        <a:cs typeface="Arial Black"/>
                      </a:endParaRPr>
                    </a:p>
                    <a:p>
                      <a:r>
                        <a:rPr lang="fr-FR" sz="1400" b="0" i="0" dirty="0" smtClean="0">
                          <a:solidFill>
                            <a:schemeClr val="tx2">
                              <a:lumMod val="50000"/>
                            </a:schemeClr>
                          </a:solidFill>
                          <a:latin typeface="+mn-lt"/>
                          <a:cs typeface="Arial Black"/>
                        </a:rPr>
                        <a:t>-Les élèves </a:t>
                      </a:r>
                      <a:r>
                        <a:rPr lang="fr-FR" sz="1400" b="1" i="0" dirty="0" smtClean="0">
                          <a:solidFill>
                            <a:schemeClr val="tx2">
                              <a:lumMod val="50000"/>
                            </a:schemeClr>
                          </a:solidFill>
                          <a:latin typeface="+mn-lt"/>
                          <a:cs typeface="Arial Black"/>
                        </a:rPr>
                        <a:t>assistent aux cours </a:t>
                      </a:r>
                      <a:r>
                        <a:rPr lang="fr-FR" sz="1400" b="0" i="0" dirty="0" smtClean="0">
                          <a:solidFill>
                            <a:schemeClr val="tx2">
                              <a:lumMod val="50000"/>
                            </a:schemeClr>
                          </a:solidFill>
                          <a:latin typeface="+mn-lt"/>
                          <a:cs typeface="Arial Black"/>
                        </a:rPr>
                        <a:t>et sont évalués, soit sur les activités physiques qu’ils sont en mesure de réaliser, soit sur les rôles sociaux qu’ils occupent.</a:t>
                      </a:r>
                    </a:p>
                    <a:p>
                      <a:r>
                        <a:rPr lang="fr-FR" sz="1400" b="0" i="0" dirty="0" smtClean="0">
                          <a:solidFill>
                            <a:schemeClr val="tx2">
                              <a:lumMod val="50000"/>
                            </a:schemeClr>
                          </a:solidFill>
                          <a:latin typeface="+mn-lt"/>
                          <a:cs typeface="Arial Black"/>
                        </a:rPr>
                        <a:t>-Les élèves de </a:t>
                      </a:r>
                      <a:r>
                        <a:rPr lang="fr-FR" sz="1400" b="1" i="0" dirty="0" smtClean="0">
                          <a:solidFill>
                            <a:schemeClr val="tx2">
                              <a:lumMod val="50000"/>
                            </a:schemeClr>
                          </a:solidFill>
                          <a:latin typeface="+mn-lt"/>
                          <a:cs typeface="Arial Black"/>
                        </a:rPr>
                        <a:t>terminales</a:t>
                      </a:r>
                      <a:r>
                        <a:rPr lang="fr-FR" sz="1400" b="1" i="0" baseline="0" dirty="0" smtClean="0">
                          <a:solidFill>
                            <a:schemeClr val="tx2">
                              <a:lumMod val="50000"/>
                            </a:schemeClr>
                          </a:solidFill>
                          <a:latin typeface="+mn-lt"/>
                          <a:cs typeface="Arial Black"/>
                        </a:rPr>
                        <a:t> inaptes sont prioritaires </a:t>
                      </a:r>
                      <a:r>
                        <a:rPr lang="fr-FR" sz="1400" b="0" i="0" baseline="0" dirty="0" smtClean="0">
                          <a:solidFill>
                            <a:schemeClr val="tx2">
                              <a:lumMod val="50000"/>
                            </a:schemeClr>
                          </a:solidFill>
                          <a:latin typeface="+mn-lt"/>
                          <a:cs typeface="Arial Black"/>
                        </a:rPr>
                        <a:t>sur le choix du menu et doivent dans la mesure du possible s’engager et être présents.</a:t>
                      </a:r>
                    </a:p>
                    <a:p>
                      <a:r>
                        <a:rPr lang="fr-FR" sz="1400" b="0" i="0" baseline="0" dirty="0" smtClean="0">
                          <a:solidFill>
                            <a:schemeClr val="tx2">
                              <a:lumMod val="50000"/>
                            </a:schemeClr>
                          </a:solidFill>
                          <a:latin typeface="+mn-lt"/>
                          <a:cs typeface="Arial Black"/>
                        </a:rPr>
                        <a:t>-Les élèves inaptes à la pratique de la </a:t>
                      </a:r>
                      <a:r>
                        <a:rPr lang="fr-FR" sz="1400" b="1" i="0" baseline="0" dirty="0" smtClean="0">
                          <a:solidFill>
                            <a:schemeClr val="tx2">
                              <a:lumMod val="50000"/>
                            </a:schemeClr>
                          </a:solidFill>
                          <a:latin typeface="+mn-lt"/>
                          <a:cs typeface="Arial Black"/>
                        </a:rPr>
                        <a:t>natation</a:t>
                      </a:r>
                      <a:r>
                        <a:rPr lang="fr-FR" sz="1400" b="0" i="0" baseline="0" dirty="0" smtClean="0">
                          <a:solidFill>
                            <a:schemeClr val="tx2">
                              <a:lumMod val="50000"/>
                            </a:schemeClr>
                          </a:solidFill>
                          <a:latin typeface="+mn-lt"/>
                          <a:cs typeface="Arial Black"/>
                        </a:rPr>
                        <a:t> en premières G&amp;T doivent réaliser </a:t>
                      </a:r>
                      <a:r>
                        <a:rPr lang="fr-FR" sz="1400" b="1" i="0" baseline="0" dirty="0" smtClean="0">
                          <a:solidFill>
                            <a:schemeClr val="tx2">
                              <a:lumMod val="50000"/>
                            </a:schemeClr>
                          </a:solidFill>
                          <a:latin typeface="+mn-lt"/>
                          <a:cs typeface="Arial Black"/>
                        </a:rPr>
                        <a:t>un dossier numérique</a:t>
                      </a:r>
                      <a:r>
                        <a:rPr lang="fr-FR" sz="1400" b="0" i="0" baseline="0" dirty="0" smtClean="0">
                          <a:solidFill>
                            <a:schemeClr val="tx2">
                              <a:lumMod val="50000"/>
                            </a:schemeClr>
                          </a:solidFill>
                          <a:latin typeface="+mn-lt"/>
                          <a:cs typeface="Arial Black"/>
                        </a:rPr>
                        <a:t> au lycée durant les heures de natation sauvetage dont le sujet est donné par l’enseignante. Ils sont évalué en fin de séquence sur leur dossier et obtiennent une note de cycle.</a:t>
                      </a:r>
                    </a:p>
                    <a:p>
                      <a:r>
                        <a:rPr lang="fr-FR" sz="1400" b="0" i="0" baseline="0" dirty="0" smtClean="0">
                          <a:solidFill>
                            <a:schemeClr val="tx2">
                              <a:lumMod val="50000"/>
                            </a:schemeClr>
                          </a:solidFill>
                          <a:latin typeface="+mn-lt"/>
                          <a:cs typeface="Arial Black"/>
                        </a:rPr>
                        <a:t>-Les élèves filles de terminales, inaptes temporairement aux cours de natation pour ménorrhées, ne doivent pas choisir le menu 3.</a:t>
                      </a:r>
                      <a:endParaRPr lang="fr-FR" sz="1400" b="0" i="0" dirty="0">
                        <a:solidFill>
                          <a:schemeClr val="tx2">
                            <a:lumMod val="50000"/>
                          </a:schemeClr>
                        </a:solidFill>
                        <a:latin typeface="+mn-lt"/>
                        <a:cs typeface="Arial Black"/>
                      </a:endParaRPr>
                    </a:p>
                  </a:txBody>
                  <a:tcPr anchor="ctr">
                    <a:solidFill>
                      <a:schemeClr val="bg1"/>
                    </a:solidFill>
                  </a:tcPr>
                </a:tc>
                <a:extLst>
                  <a:ext uri="{0D108BD9-81ED-4DB2-BD59-A6C34878D82A}">
                    <a16:rowId xmlns:a16="http://schemas.microsoft.com/office/drawing/2014/main" xmlns="" val="10001"/>
                  </a:ext>
                </a:extLst>
              </a:tr>
              <a:tr h="22682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000000"/>
                          </a:solidFill>
                          <a:latin typeface="Arial Black" pitchFamily="34" charset="0"/>
                          <a:cs typeface="Arial Black"/>
                        </a:rPr>
                        <a:t>Fonctionnement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000000"/>
                          </a:solidFill>
                          <a:latin typeface="Arial Black" pitchFamily="34" charset="0"/>
                          <a:cs typeface="Arial Black"/>
                        </a:rPr>
                        <a:t>en EPS</a:t>
                      </a:r>
                    </a:p>
                    <a:p>
                      <a:pPr algn="ctr"/>
                      <a:endParaRPr lang="fr-FR" sz="1400" b="1" dirty="0">
                        <a:solidFill>
                          <a:srgbClr val="000000"/>
                        </a:solidFill>
                        <a:latin typeface="+mn-lt"/>
                        <a:cs typeface="Arial Black"/>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tc>
                  <a:txBody>
                    <a:bodyPr/>
                    <a:lstStyle/>
                    <a:p>
                      <a:r>
                        <a:rPr lang="fr-FR" sz="1400" b="0" i="0" dirty="0" smtClean="0">
                          <a:solidFill>
                            <a:schemeClr val="tx2">
                              <a:lumMod val="50000"/>
                            </a:schemeClr>
                          </a:solidFill>
                          <a:latin typeface="+mn-lt"/>
                          <a:cs typeface="Arial Black"/>
                        </a:rPr>
                        <a:t>-</a:t>
                      </a:r>
                      <a:r>
                        <a:rPr lang="fr-FR" sz="1400" b="1" i="0" dirty="0" smtClean="0">
                          <a:solidFill>
                            <a:schemeClr val="tx2">
                              <a:lumMod val="50000"/>
                            </a:schemeClr>
                          </a:solidFill>
                          <a:latin typeface="+mn-lt"/>
                          <a:cs typeface="Arial Black"/>
                        </a:rPr>
                        <a:t>Tenue</a:t>
                      </a:r>
                      <a:r>
                        <a:rPr lang="fr-FR" sz="1400" b="1" i="0" baseline="0" dirty="0" smtClean="0">
                          <a:solidFill>
                            <a:schemeClr val="tx2">
                              <a:lumMod val="50000"/>
                            </a:schemeClr>
                          </a:solidFill>
                          <a:latin typeface="+mn-lt"/>
                          <a:cs typeface="Arial Black"/>
                        </a:rPr>
                        <a:t>  de sport obligatoire</a:t>
                      </a:r>
                      <a:r>
                        <a:rPr lang="fr-FR" sz="1400" b="0" i="0" baseline="0" dirty="0" smtClean="0">
                          <a:solidFill>
                            <a:schemeClr val="tx2">
                              <a:lumMod val="50000"/>
                            </a:schemeClr>
                          </a:solidFill>
                          <a:latin typeface="+mn-lt"/>
                          <a:cs typeface="Arial Black"/>
                        </a:rPr>
                        <a:t>, les élèves peuvent se changer sur place puisque le jogging est interdit au sein du lycée Charles Péguy</a:t>
                      </a:r>
                      <a:endParaRPr lang="fr-FR" sz="1400" b="0" i="0" dirty="0">
                        <a:solidFill>
                          <a:schemeClr val="tx2">
                            <a:lumMod val="50000"/>
                          </a:schemeClr>
                        </a:solidFill>
                        <a:latin typeface="+mn-lt"/>
                        <a:cs typeface="Arial Black"/>
                      </a:endParaRPr>
                    </a:p>
                    <a:p>
                      <a:r>
                        <a:rPr lang="fr-FR" sz="1400" b="0" i="0" dirty="0" smtClean="0">
                          <a:solidFill>
                            <a:schemeClr val="tx2">
                              <a:lumMod val="50000"/>
                            </a:schemeClr>
                          </a:solidFill>
                          <a:latin typeface="+mn-lt"/>
                          <a:cs typeface="Arial Black"/>
                        </a:rPr>
                        <a:t>-Le Lieu </a:t>
                      </a:r>
                      <a:r>
                        <a:rPr lang="fr-FR" sz="1400" b="0" i="0" dirty="0">
                          <a:solidFill>
                            <a:schemeClr val="tx2">
                              <a:lumMod val="50000"/>
                            </a:schemeClr>
                          </a:solidFill>
                          <a:latin typeface="+mn-lt"/>
                          <a:cs typeface="Arial Black"/>
                        </a:rPr>
                        <a:t>de rassemblement </a:t>
                      </a:r>
                      <a:r>
                        <a:rPr lang="fr-FR" sz="1400" b="0" i="0" dirty="0" smtClean="0">
                          <a:solidFill>
                            <a:schemeClr val="tx2">
                              <a:lumMod val="50000"/>
                            </a:schemeClr>
                          </a:solidFill>
                          <a:latin typeface="+mn-lt"/>
                          <a:cs typeface="Arial Black"/>
                        </a:rPr>
                        <a:t>et les dates de séquences sont </a:t>
                      </a:r>
                      <a:r>
                        <a:rPr lang="fr-FR" sz="1400" b="1" i="0" dirty="0" smtClean="0">
                          <a:solidFill>
                            <a:schemeClr val="tx2">
                              <a:lumMod val="50000"/>
                            </a:schemeClr>
                          </a:solidFill>
                          <a:latin typeface="+mn-lt"/>
                          <a:cs typeface="Arial Black"/>
                        </a:rPr>
                        <a:t>pré</a:t>
                      </a:r>
                      <a:r>
                        <a:rPr lang="fr-FR" sz="1400" b="1" i="0" baseline="0" dirty="0" smtClean="0">
                          <a:solidFill>
                            <a:schemeClr val="tx2">
                              <a:lumMod val="50000"/>
                            </a:schemeClr>
                          </a:solidFill>
                          <a:latin typeface="+mn-lt"/>
                          <a:cs typeface="Arial Black"/>
                        </a:rPr>
                        <a:t>cisés aux élèves en début d’année, l</a:t>
                      </a:r>
                      <a:r>
                        <a:rPr lang="fr-FR" sz="1400" b="0" i="0" dirty="0" smtClean="0">
                          <a:solidFill>
                            <a:schemeClr val="tx2">
                              <a:lumMod val="50000"/>
                            </a:schemeClr>
                          </a:solidFill>
                          <a:latin typeface="+mn-lt"/>
                          <a:cs typeface="Arial Black"/>
                        </a:rPr>
                        <a:t>es élèves se </a:t>
                      </a:r>
                      <a:r>
                        <a:rPr lang="fr-FR" sz="1400" b="1" i="0" dirty="0" smtClean="0">
                          <a:solidFill>
                            <a:schemeClr val="tx2">
                              <a:lumMod val="50000"/>
                            </a:schemeClr>
                          </a:solidFill>
                          <a:latin typeface="+mn-lt"/>
                          <a:cs typeface="Arial Black"/>
                        </a:rPr>
                        <a:t>rendent sur les installations par leur propres moyens</a:t>
                      </a:r>
                      <a:r>
                        <a:rPr lang="fr-FR" sz="1400" b="0" i="0" dirty="0" smtClean="0">
                          <a:solidFill>
                            <a:schemeClr val="tx2">
                              <a:lumMod val="50000"/>
                            </a:schemeClr>
                          </a:solidFill>
                          <a:latin typeface="+mn-lt"/>
                          <a:cs typeface="Arial Black"/>
                        </a:rPr>
                        <a:t>. Ils </a:t>
                      </a:r>
                      <a:r>
                        <a:rPr lang="fr-FR" sz="1400" b="0" i="0" baseline="0" dirty="0" smtClean="0">
                          <a:solidFill>
                            <a:schemeClr val="tx2">
                              <a:lumMod val="50000"/>
                            </a:schemeClr>
                          </a:solidFill>
                          <a:latin typeface="+mn-lt"/>
                          <a:cs typeface="Arial Black"/>
                        </a:rPr>
                        <a:t> bénéficient tous d’un emploi du temps qui leur permet d’avoir le temps de réaliser le trajet</a:t>
                      </a:r>
                      <a:endParaRPr lang="fr-FR" sz="1400" b="1" i="0" dirty="0">
                        <a:solidFill>
                          <a:schemeClr val="tx2">
                            <a:lumMod val="50000"/>
                          </a:schemeClr>
                        </a:solidFill>
                        <a:latin typeface="+mn-lt"/>
                        <a:cs typeface="Arial Black"/>
                      </a:endParaRPr>
                    </a:p>
                    <a:p>
                      <a:r>
                        <a:rPr lang="fr-FR" sz="1400" b="0" i="0" dirty="0" smtClean="0">
                          <a:solidFill>
                            <a:schemeClr val="tx2">
                              <a:lumMod val="50000"/>
                            </a:schemeClr>
                          </a:solidFill>
                          <a:latin typeface="+mn-lt"/>
                          <a:cs typeface="Arial Black"/>
                        </a:rPr>
                        <a:t>-Appel est</a:t>
                      </a:r>
                      <a:r>
                        <a:rPr lang="fr-FR" sz="1400" b="0" i="0" baseline="0" dirty="0" smtClean="0">
                          <a:solidFill>
                            <a:schemeClr val="tx2">
                              <a:lumMod val="50000"/>
                            </a:schemeClr>
                          </a:solidFill>
                          <a:latin typeface="+mn-lt"/>
                          <a:cs typeface="Arial Black"/>
                        </a:rPr>
                        <a:t> fait en début de cours.</a:t>
                      </a:r>
                    </a:p>
                    <a:p>
                      <a:r>
                        <a:rPr lang="fr-FR" sz="1400" b="0" i="0" baseline="0" dirty="0" smtClean="0">
                          <a:solidFill>
                            <a:schemeClr val="tx2">
                              <a:lumMod val="50000"/>
                            </a:schemeClr>
                          </a:solidFill>
                          <a:latin typeface="+mn-lt"/>
                          <a:cs typeface="Arial Black"/>
                        </a:rPr>
                        <a:t>-En cas de blessure les parents sont avertis par l’enseignante qui déclenche les secours appropriés.</a:t>
                      </a:r>
                      <a:endParaRPr lang="fr-FR" sz="1400" b="0" i="0" dirty="0">
                        <a:solidFill>
                          <a:schemeClr val="tx2">
                            <a:lumMod val="50000"/>
                          </a:schemeClr>
                        </a:solidFill>
                        <a:latin typeface="+mn-lt"/>
                        <a:cs typeface="Arial Black"/>
                      </a:endParaRPr>
                    </a:p>
                  </a:txBody>
                  <a:tcPr anchor="ctr">
                    <a:solidFill>
                      <a:schemeClr val="bg1"/>
                    </a:solidFill>
                  </a:tcPr>
                </a:tc>
                <a:extLst>
                  <a:ext uri="{0D108BD9-81ED-4DB2-BD59-A6C34878D82A}">
                    <a16:rowId xmlns:a16="http://schemas.microsoft.com/office/drawing/2014/main" xmlns="" val="396839296"/>
                  </a:ext>
                </a:extLst>
              </a:tr>
              <a:tr h="9509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000000"/>
                          </a:solidFill>
                          <a:latin typeface="Arial Black" pitchFamily="34" charset="0"/>
                          <a:cs typeface="Arial Black"/>
                        </a:rPr>
                        <a:t>Règles d’utilisation des installations </a:t>
                      </a:r>
                      <a:r>
                        <a:rPr lang="fr-FR" sz="1400" b="1" dirty="0" smtClean="0">
                          <a:solidFill>
                            <a:srgbClr val="000000"/>
                          </a:solidFill>
                          <a:latin typeface="Arial Black" pitchFamily="34" charset="0"/>
                          <a:cs typeface="Arial Black"/>
                        </a:rPr>
                        <a:t>sportives</a:t>
                      </a:r>
                      <a:endParaRPr lang="fr-FR" sz="1400" b="1" dirty="0">
                        <a:solidFill>
                          <a:srgbClr val="000000"/>
                        </a:solidFill>
                        <a:latin typeface="Arial Black" pitchFamily="34" charset="0"/>
                        <a:cs typeface="Arial Black"/>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tc>
                  <a:txBody>
                    <a:bodyPr/>
                    <a:lstStyle/>
                    <a:p>
                      <a:r>
                        <a:rPr lang="fr-FR" sz="1400" b="0" i="0" dirty="0" smtClean="0">
                          <a:solidFill>
                            <a:schemeClr val="tx2">
                              <a:lumMod val="50000"/>
                            </a:schemeClr>
                          </a:solidFill>
                          <a:latin typeface="+mn-lt"/>
                          <a:cs typeface="Arial Black"/>
                        </a:rPr>
                        <a:t>Les élèves sont soumis au </a:t>
                      </a:r>
                      <a:r>
                        <a:rPr lang="fr-FR" sz="1400" b="1" i="0" baseline="0" dirty="0" smtClean="0">
                          <a:solidFill>
                            <a:schemeClr val="tx2">
                              <a:lumMod val="50000"/>
                            </a:schemeClr>
                          </a:solidFill>
                          <a:latin typeface="+mn-lt"/>
                          <a:cs typeface="Arial Black"/>
                        </a:rPr>
                        <a:t>règlement intérieur de l’établissement</a:t>
                      </a:r>
                      <a:r>
                        <a:rPr lang="fr-FR" sz="1400" b="0" i="0" baseline="0" dirty="0" smtClean="0">
                          <a:solidFill>
                            <a:schemeClr val="tx2">
                              <a:lumMod val="50000"/>
                            </a:schemeClr>
                          </a:solidFill>
                          <a:latin typeface="+mn-lt"/>
                          <a:cs typeface="Arial Black"/>
                        </a:rPr>
                        <a:t>, et sont sous l’autorité de leur enseignante qui est garante du respect des lieux et du matériel. Ils adoptent une posture responsable, qui est </a:t>
                      </a:r>
                      <a:r>
                        <a:rPr lang="fr-FR" sz="1400" b="1" i="0" baseline="0" dirty="0" smtClean="0">
                          <a:solidFill>
                            <a:schemeClr val="tx2">
                              <a:lumMod val="50000"/>
                            </a:schemeClr>
                          </a:solidFill>
                          <a:latin typeface="+mn-lt"/>
                          <a:cs typeface="Arial Black"/>
                        </a:rPr>
                        <a:t>l’image véhiculée à l’extérieur du lycée Charles Péguy.</a:t>
                      </a:r>
                      <a:endParaRPr lang="fr-FR" sz="1400" b="1" i="0" dirty="0">
                        <a:solidFill>
                          <a:schemeClr val="tx2">
                            <a:lumMod val="50000"/>
                          </a:schemeClr>
                        </a:solidFill>
                        <a:latin typeface="+mn-lt"/>
                        <a:cs typeface="Arial Black"/>
                      </a:endParaRPr>
                    </a:p>
                  </a:txBody>
                  <a:tcPr anchor="ctr">
                    <a:solidFill>
                      <a:schemeClr val="bg1"/>
                    </a:solidFill>
                  </a:tcPr>
                </a:tc>
                <a:extLst>
                  <a:ext uri="{0D108BD9-81ED-4DB2-BD59-A6C34878D82A}">
                    <a16:rowId xmlns:a16="http://schemas.microsoft.com/office/drawing/2014/main" xmlns="" val="1080387509"/>
                  </a:ext>
                </a:extLst>
              </a:tr>
              <a:tr h="822784">
                <a:tc>
                  <a:txBody>
                    <a:bodyPr/>
                    <a:lstStyle/>
                    <a:p>
                      <a:pPr algn="ctr"/>
                      <a:r>
                        <a:rPr lang="fr-FR" sz="1400" b="1" dirty="0">
                          <a:solidFill>
                            <a:srgbClr val="000000"/>
                          </a:solidFill>
                          <a:latin typeface="Arial Black" pitchFamily="34" charset="0"/>
                          <a:cs typeface="Arial Black"/>
                        </a:rPr>
                        <a:t>Gestion des punitions, sanctions</a:t>
                      </a: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8100000" scaled="1"/>
                      <a:tileRect/>
                    </a:gradFill>
                  </a:tcPr>
                </a:tc>
                <a:tc>
                  <a:txBody>
                    <a:bodyPr/>
                    <a:lstStyle/>
                    <a:p>
                      <a:pPr algn="l"/>
                      <a:r>
                        <a:rPr lang="fr-FR" sz="1400" b="0" i="0" dirty="0" smtClean="0">
                          <a:solidFill>
                            <a:schemeClr val="tx2">
                              <a:lumMod val="50000"/>
                            </a:schemeClr>
                          </a:solidFill>
                          <a:latin typeface="+mn-lt"/>
                          <a:cs typeface="Arial Black"/>
                        </a:rPr>
                        <a:t>-Perte de points</a:t>
                      </a:r>
                      <a:r>
                        <a:rPr lang="fr-FR" sz="1400" b="0" i="0" baseline="0" dirty="0" smtClean="0">
                          <a:solidFill>
                            <a:schemeClr val="tx2">
                              <a:lumMod val="50000"/>
                            </a:schemeClr>
                          </a:solidFill>
                          <a:latin typeface="+mn-lt"/>
                          <a:cs typeface="Arial Black"/>
                        </a:rPr>
                        <a:t> sur le c</a:t>
                      </a:r>
                      <a:r>
                        <a:rPr lang="fr-FR" sz="1400" b="0" i="0" dirty="0" smtClean="0">
                          <a:solidFill>
                            <a:schemeClr val="tx2">
                              <a:lumMod val="50000"/>
                            </a:schemeClr>
                          </a:solidFill>
                          <a:latin typeface="+mn-lt"/>
                          <a:cs typeface="Arial Black"/>
                        </a:rPr>
                        <a:t>arnet</a:t>
                      </a:r>
                      <a:r>
                        <a:rPr lang="fr-FR" sz="1400" b="0" i="0" baseline="0" dirty="0" smtClean="0">
                          <a:solidFill>
                            <a:schemeClr val="tx2">
                              <a:lumMod val="50000"/>
                            </a:schemeClr>
                          </a:solidFill>
                          <a:latin typeface="+mn-lt"/>
                          <a:cs typeface="Arial Black"/>
                        </a:rPr>
                        <a:t> de l’établissement / Retenues.</a:t>
                      </a:r>
                    </a:p>
                    <a:p>
                      <a:pPr algn="l"/>
                      <a:r>
                        <a:rPr lang="fr-FR" sz="1400" b="0" i="0" baseline="0" dirty="0" smtClean="0">
                          <a:solidFill>
                            <a:schemeClr val="tx2">
                              <a:lumMod val="50000"/>
                            </a:schemeClr>
                          </a:solidFill>
                          <a:latin typeface="+mn-lt"/>
                          <a:cs typeface="Arial Black"/>
                        </a:rPr>
                        <a:t>-Les élèves absents de manière répétée  sans justification, risquent d’obtenir un 0/20 aux évaluations.</a:t>
                      </a:r>
                      <a:endParaRPr lang="fr-FR" sz="1400" b="0" i="0" dirty="0">
                        <a:solidFill>
                          <a:schemeClr val="tx2">
                            <a:lumMod val="50000"/>
                          </a:schemeClr>
                        </a:solidFill>
                        <a:latin typeface="+mn-lt"/>
                        <a:cs typeface="Arial Black"/>
                      </a:endParaRPr>
                    </a:p>
                  </a:txBody>
                  <a:tcPr anchor="ctr">
                    <a:solidFill>
                      <a:schemeClr val="bg1"/>
                    </a:solidFill>
                  </a:tcPr>
                </a:tc>
                <a:extLst>
                  <a:ext uri="{0D108BD9-81ED-4DB2-BD59-A6C34878D82A}">
                    <a16:rowId xmlns:a16="http://schemas.microsoft.com/office/drawing/2014/main" xmlns="" val="4241174918"/>
                  </a:ext>
                </a:extLst>
              </a:tr>
            </a:tbl>
          </a:graphicData>
        </a:graphic>
      </p:graphicFrame>
    </p:spTree>
    <p:extLst>
      <p:ext uri="{BB962C8B-B14F-4D97-AF65-F5344CB8AC3E}">
        <p14:creationId xmlns:p14="http://schemas.microsoft.com/office/powerpoint/2010/main" xmlns="" val="207051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7592950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148072" y="4754880"/>
            <a:ext cx="978408" cy="1316736"/>
          </a:xfrm>
          <a:prstGeom prst="rect">
            <a:avLst/>
          </a:prstGeom>
          <a:blipFill>
            <a:blip r:embed="rId6"/>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5413248" y="554182"/>
            <a:ext cx="1202436" cy="1768394"/>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36480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728466853"/>
              </p:ext>
            </p:extLst>
          </p:nvPr>
        </p:nvGraphicFramePr>
        <p:xfrm>
          <a:off x="0" y="-4"/>
          <a:ext cx="9144001" cy="6734837"/>
        </p:xfrm>
        <a:graphic>
          <a:graphicData uri="http://schemas.openxmlformats.org/drawingml/2006/table">
            <a:tbl>
              <a:tblPr firstRow="1" bandRow="1">
                <a:tableStyleId>{2D5ABB26-0587-4C30-8999-92F81FD0307C}</a:tableStyleId>
              </a:tblPr>
              <a:tblGrid>
                <a:gridCol w="2268141">
                  <a:extLst>
                    <a:ext uri="{9D8B030D-6E8A-4147-A177-3AD203B41FA5}">
                      <a16:colId xmlns:a16="http://schemas.microsoft.com/office/drawing/2014/main" xmlns="" val="20000"/>
                    </a:ext>
                  </a:extLst>
                </a:gridCol>
                <a:gridCol w="2339578">
                  <a:extLst>
                    <a:ext uri="{9D8B030D-6E8A-4147-A177-3AD203B41FA5}">
                      <a16:colId xmlns:a16="http://schemas.microsoft.com/office/drawing/2014/main" xmlns="" val="20001"/>
                    </a:ext>
                  </a:extLst>
                </a:gridCol>
                <a:gridCol w="2268141">
                  <a:extLst>
                    <a:ext uri="{9D8B030D-6E8A-4147-A177-3AD203B41FA5}">
                      <a16:colId xmlns:a16="http://schemas.microsoft.com/office/drawing/2014/main" xmlns="" val="20002"/>
                    </a:ext>
                  </a:extLst>
                </a:gridCol>
                <a:gridCol w="2268141"/>
              </a:tblGrid>
              <a:tr h="547832">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Arial Black"/>
                          <a:cs typeface="Arial Black"/>
                        </a:rPr>
                        <a:t>INSTALLATIONS</a:t>
                      </a:r>
                      <a:r>
                        <a:rPr lang="fr-FR" baseline="0" dirty="0">
                          <a:solidFill>
                            <a:schemeClr val="tx1"/>
                          </a:solidFill>
                          <a:latin typeface="Arial Black"/>
                          <a:cs typeface="Arial Black"/>
                        </a:rPr>
                        <a:t> SPORTIVES ET ACTIVITÉS PROGRAMMÉES </a:t>
                      </a:r>
                      <a:endParaRPr lang="fr-FR"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hMerge="1">
                  <a:txBody>
                    <a:bodyPr/>
                    <a:lstStyle/>
                    <a:p>
                      <a:endParaRPr lang="fr-FR"/>
                    </a:p>
                  </a:txBody>
                  <a:tcPr/>
                </a:tc>
                <a:tc hMerge="1">
                  <a:txBody>
                    <a:bodyPr/>
                    <a:lstStyle/>
                    <a:p>
                      <a:endParaRPr lang="fr-F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782618">
                <a:tc gridSpan="4">
                  <a:txBody>
                    <a:bodyPr/>
                    <a:lstStyle/>
                    <a:p>
                      <a:pPr algn="ctr"/>
                      <a:r>
                        <a:rPr lang="fr-FR" dirty="0" smtClean="0">
                          <a:solidFill>
                            <a:schemeClr val="tx1"/>
                          </a:solidFill>
                          <a:latin typeface="Arial Black"/>
                          <a:cs typeface="Arial Black"/>
                        </a:rPr>
                        <a:t>Proche de l’établissement </a:t>
                      </a:r>
                    </a:p>
                    <a:p>
                      <a:pPr algn="ctr"/>
                      <a:r>
                        <a:rPr lang="fr-FR" dirty="0" smtClean="0">
                          <a:solidFill>
                            <a:schemeClr val="tx1"/>
                          </a:solidFill>
                          <a:latin typeface="Arial Black"/>
                          <a:cs typeface="Arial Black"/>
                        </a:rPr>
                        <a:t>(à moins de 30</a:t>
                      </a:r>
                      <a:r>
                        <a:rPr lang="fr-FR" baseline="0" dirty="0" smtClean="0">
                          <a:solidFill>
                            <a:schemeClr val="tx1"/>
                          </a:solidFill>
                          <a:latin typeface="Arial Black"/>
                          <a:cs typeface="Arial Black"/>
                        </a:rPr>
                        <a:t> </a:t>
                      </a:r>
                      <a:r>
                        <a:rPr lang="fr-FR" dirty="0" smtClean="0">
                          <a:solidFill>
                            <a:schemeClr val="tx1"/>
                          </a:solidFill>
                          <a:latin typeface="Arial Black"/>
                          <a:cs typeface="Arial Black"/>
                        </a:rPr>
                        <a:t>min à pied ou en métro direct)</a:t>
                      </a:r>
                      <a:endParaRPr lang="fr-FR" i="1"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pPr algn="ctr"/>
                      <a:endParaRPr lang="fr-FR" i="1"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808705">
                <a:tc>
                  <a:txBody>
                    <a:bodyPr/>
                    <a:lstStyle/>
                    <a:p>
                      <a:pPr algn="ctr"/>
                      <a:r>
                        <a:rPr lang="fr-FR" sz="1400" dirty="0">
                          <a:solidFill>
                            <a:schemeClr val="tx1"/>
                          </a:solidFill>
                          <a:latin typeface="Arial Black"/>
                          <a:cs typeface="Arial Black"/>
                        </a:rPr>
                        <a:t>Gymnase </a:t>
                      </a:r>
                      <a:r>
                        <a:rPr lang="fr-FR" sz="1400" dirty="0" smtClean="0">
                          <a:solidFill>
                            <a:schemeClr val="tx1"/>
                          </a:solidFill>
                          <a:latin typeface="Arial Black"/>
                          <a:cs typeface="Arial Black"/>
                        </a:rPr>
                        <a:t>Dragon</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Arial Black"/>
                          <a:cs typeface="Arial Black"/>
                        </a:rPr>
                        <a:t>Gymnase Corderie</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schemeClr val="tx1"/>
                          </a:solidFill>
                          <a:latin typeface="Arial Black"/>
                          <a:cs typeface="Arial Black"/>
                        </a:rPr>
                        <a:t>Salle de </a:t>
                      </a:r>
                      <a:r>
                        <a:rPr lang="fr-FR" sz="1400" dirty="0" smtClean="0">
                          <a:solidFill>
                            <a:schemeClr val="tx1"/>
                          </a:solidFill>
                          <a:latin typeface="Arial Black"/>
                          <a:cs typeface="Arial Black"/>
                        </a:rPr>
                        <a:t>musculation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Arial Black"/>
                          <a:cs typeface="Arial Black"/>
                        </a:rPr>
                        <a:t>So-Good campus</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Arial Black"/>
                          <a:cs typeface="Arial Black"/>
                        </a:rPr>
                        <a:t>Complexe </a:t>
                      </a:r>
                      <a:r>
                        <a:rPr lang="fr-FR" sz="1400" dirty="0" err="1" smtClean="0">
                          <a:solidFill>
                            <a:schemeClr val="tx1"/>
                          </a:solidFill>
                          <a:latin typeface="Arial Black"/>
                          <a:cs typeface="Arial Black"/>
                        </a:rPr>
                        <a:t>Velten</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976967">
                <a:tc>
                  <a:txBody>
                    <a:bodyPr/>
                    <a:lstStyle/>
                    <a:p>
                      <a:pPr algn="ct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2"/>
                      <a:stretch>
                        <a:fillRect/>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3"/>
                      <a:stretch>
                        <a:fillRect/>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4"/>
                      <a:stretch>
                        <a:fillRect/>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5"/>
                      <a:stretch>
                        <a:fillRect/>
                      </a:stretch>
                    </a:blipFill>
                  </a:tcPr>
                </a:tc>
              </a:tr>
              <a:tr h="706074">
                <a:tc>
                  <a:txBody>
                    <a:bodyPr/>
                    <a:lstStyle/>
                    <a:p>
                      <a:pPr algn="ctr"/>
                      <a:r>
                        <a:rPr lang="fr-FR" sz="1400" kern="1200" dirty="0" smtClean="0">
                          <a:solidFill>
                            <a:schemeClr val="tx1"/>
                          </a:solidFill>
                          <a:latin typeface="+mn-lt"/>
                          <a:ea typeface="+mn-ea"/>
                          <a:cs typeface="+mn-cs"/>
                        </a:rPr>
                        <a:t>52 rue Jules </a:t>
                      </a:r>
                      <a:r>
                        <a:rPr lang="fr-FR" sz="1400" kern="1200" dirty="0" err="1" smtClean="0">
                          <a:solidFill>
                            <a:schemeClr val="tx1"/>
                          </a:solidFill>
                          <a:latin typeface="+mn-lt"/>
                          <a:ea typeface="+mn-ea"/>
                          <a:cs typeface="+mn-cs"/>
                        </a:rPr>
                        <a:t>Moulet</a:t>
                      </a:r>
                      <a:r>
                        <a:rPr lang="fr-FR" sz="1400" kern="1200" dirty="0" smtClean="0">
                          <a:solidFill>
                            <a:schemeClr val="tx1"/>
                          </a:solidFill>
                          <a:latin typeface="+mn-lt"/>
                          <a:ea typeface="+mn-ea"/>
                          <a:cs typeface="+mn-cs"/>
                        </a:rPr>
                        <a:t> </a:t>
                      </a:r>
                    </a:p>
                    <a:p>
                      <a:pPr algn="ctr"/>
                      <a:r>
                        <a:rPr lang="fr-FR" sz="1400" kern="1200" dirty="0" smtClean="0">
                          <a:solidFill>
                            <a:schemeClr val="tx1"/>
                          </a:solidFill>
                          <a:latin typeface="+mn-lt"/>
                          <a:ea typeface="+mn-ea"/>
                          <a:cs typeface="+mn-cs"/>
                        </a:rPr>
                        <a:t> 13006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b="0" i="0" kern="1200" dirty="0" smtClean="0">
                          <a:solidFill>
                            <a:schemeClr val="tx1"/>
                          </a:solidFill>
                          <a:latin typeface="+mn-lt"/>
                          <a:ea typeface="+mn-ea"/>
                          <a:cs typeface="+mn-cs"/>
                        </a:rPr>
                        <a:t>33 Boulevard de la Corderie, 13007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kern="1200" dirty="0" smtClean="0">
                          <a:solidFill>
                            <a:schemeClr val="tx1"/>
                          </a:solidFill>
                          <a:latin typeface="+mn-lt"/>
                          <a:ea typeface="+mn-ea"/>
                          <a:cs typeface="+mn-cs"/>
                        </a:rPr>
                        <a:t>116 av Jules </a:t>
                      </a:r>
                      <a:r>
                        <a:rPr lang="fr-FR" sz="1400" kern="1200" dirty="0" err="1" smtClean="0">
                          <a:solidFill>
                            <a:schemeClr val="tx1"/>
                          </a:solidFill>
                          <a:latin typeface="+mn-lt"/>
                          <a:ea typeface="+mn-ea"/>
                          <a:cs typeface="+mn-cs"/>
                        </a:rPr>
                        <a:t>Cantini</a:t>
                      </a:r>
                      <a:r>
                        <a:rPr lang="fr-FR" sz="1400" kern="1200" dirty="0" smtClean="0">
                          <a:solidFill>
                            <a:schemeClr val="tx1"/>
                          </a:solidFill>
                          <a:latin typeface="+mn-lt"/>
                          <a:ea typeface="+mn-ea"/>
                          <a:cs typeface="+mn-cs"/>
                        </a:rPr>
                        <a:t> </a:t>
                      </a:r>
                    </a:p>
                    <a:p>
                      <a:pPr algn="ctr"/>
                      <a:r>
                        <a:rPr lang="fr-FR" sz="1400" kern="1200" dirty="0" smtClean="0">
                          <a:solidFill>
                            <a:schemeClr val="tx1"/>
                          </a:solidFill>
                          <a:latin typeface="+mn-lt"/>
                          <a:ea typeface="+mn-ea"/>
                          <a:cs typeface="+mn-cs"/>
                        </a:rPr>
                        <a:t>13008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kern="1200" dirty="0" smtClean="0">
                          <a:solidFill>
                            <a:schemeClr val="tx1"/>
                          </a:solidFill>
                          <a:latin typeface="+mn-lt"/>
                          <a:ea typeface="+mn-ea"/>
                          <a:cs typeface="+mn-cs"/>
                        </a:rPr>
                        <a:t> 16 rue Bernard Dubois</a:t>
                      </a:r>
                    </a:p>
                    <a:p>
                      <a:pPr algn="ctr"/>
                      <a:r>
                        <a:rPr lang="fr-FR" sz="1400" kern="1200" dirty="0" smtClean="0">
                          <a:solidFill>
                            <a:schemeClr val="tx1"/>
                          </a:solidFill>
                          <a:latin typeface="+mn-lt"/>
                          <a:ea typeface="+mn-ea"/>
                          <a:cs typeface="+mn-cs"/>
                        </a:rPr>
                        <a:t> 13001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3"/>
                  </a:ext>
                </a:extLst>
              </a:tr>
              <a:tr h="1258699">
                <a:tc>
                  <a:txBody>
                    <a:bodyPr/>
                    <a:lstStyle/>
                    <a:p>
                      <a:pPr algn="l"/>
                      <a:r>
                        <a:rPr lang="fr-FR" sz="1400" kern="1200" dirty="0" smtClean="0">
                          <a:solidFill>
                            <a:schemeClr val="tx1"/>
                          </a:solidFill>
                          <a:latin typeface="+mn-lt"/>
                          <a:ea typeface="+mn-ea"/>
                          <a:cs typeface="+mn-cs"/>
                        </a:rPr>
                        <a:t>A 5</a:t>
                      </a:r>
                      <a:r>
                        <a:rPr lang="fr-FR" sz="1400" kern="1200" baseline="0" dirty="0" smtClean="0">
                          <a:solidFill>
                            <a:schemeClr val="tx1"/>
                          </a:solidFill>
                          <a:latin typeface="+mn-lt"/>
                          <a:ea typeface="+mn-ea"/>
                          <a:cs typeface="+mn-cs"/>
                        </a:rPr>
                        <a:t> min</a:t>
                      </a:r>
                      <a:r>
                        <a:rPr lang="fr-FR" sz="1400" kern="1200" dirty="0" smtClean="0">
                          <a:solidFill>
                            <a:schemeClr val="tx1"/>
                          </a:solidFill>
                          <a:latin typeface="+mn-lt"/>
                          <a:ea typeface="+mn-ea"/>
                          <a:cs typeface="+mn-cs"/>
                        </a:rPr>
                        <a:t> du Lycée. Tout en haut de la rue Dragon/angle Jules </a:t>
                      </a:r>
                      <a:r>
                        <a:rPr lang="fr-FR" sz="1400" kern="1200" dirty="0" err="1" smtClean="0">
                          <a:solidFill>
                            <a:schemeClr val="tx1"/>
                          </a:solidFill>
                          <a:latin typeface="+mn-lt"/>
                          <a:ea typeface="+mn-ea"/>
                          <a:cs typeface="+mn-cs"/>
                        </a:rPr>
                        <a:t>Moulet</a:t>
                      </a:r>
                      <a:r>
                        <a:rPr lang="fr-FR" sz="1400" kern="1200" dirty="0" smtClean="0">
                          <a:solidFill>
                            <a:schemeClr val="tx1"/>
                          </a:solidFill>
                          <a:latin typeface="+mn-lt"/>
                          <a:ea typeface="+mn-ea"/>
                          <a:cs typeface="+mn-cs"/>
                        </a:rPr>
                        <a:t>. </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fr-FR" sz="1400" dirty="0" smtClean="0">
                          <a:solidFill>
                            <a:schemeClr val="tx1"/>
                          </a:solidFill>
                          <a:latin typeface="+mn-lt"/>
                          <a:cs typeface="Arial Black"/>
                        </a:rPr>
                        <a:t>A 8</a:t>
                      </a:r>
                      <a:r>
                        <a:rPr lang="fr-FR" sz="1400" baseline="0" dirty="0" smtClean="0">
                          <a:solidFill>
                            <a:schemeClr val="tx1"/>
                          </a:solidFill>
                          <a:latin typeface="+mn-lt"/>
                          <a:cs typeface="Arial Black"/>
                        </a:rPr>
                        <a:t> minutes du lycée au milieu du boulevard de la Corderie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07000"/>
                        </a:lnSpc>
                        <a:spcAft>
                          <a:spcPts val="0"/>
                        </a:spcAft>
                      </a:pPr>
                      <a:r>
                        <a:rPr lang="fr-FR" sz="1400" b="1" dirty="0" smtClean="0">
                          <a:solidFill>
                            <a:srgbClr val="000000"/>
                          </a:solidFill>
                          <a:latin typeface="+mn-lt"/>
                          <a:ea typeface="Times New Roman"/>
                          <a:cs typeface="Calibri"/>
                        </a:rPr>
                        <a:t>Métro </a:t>
                      </a:r>
                      <a:r>
                        <a:rPr lang="fr-FR" sz="1400" b="1" dirty="0">
                          <a:solidFill>
                            <a:srgbClr val="000000"/>
                          </a:solidFill>
                          <a:latin typeface="+mn-lt"/>
                          <a:ea typeface="Times New Roman"/>
                          <a:cs typeface="Calibri"/>
                        </a:rPr>
                        <a:t>Castellane,</a:t>
                      </a:r>
                      <a:r>
                        <a:rPr lang="fr-FR" sz="1400" dirty="0">
                          <a:solidFill>
                            <a:srgbClr val="000000"/>
                          </a:solidFill>
                          <a:latin typeface="+mn-lt"/>
                          <a:ea typeface="Times New Roman"/>
                          <a:cs typeface="Calibri"/>
                        </a:rPr>
                        <a:t> continuer à pied (</a:t>
                      </a:r>
                      <a:r>
                        <a:rPr lang="fr-FR" sz="1400" dirty="0" smtClean="0">
                          <a:solidFill>
                            <a:srgbClr val="000000"/>
                          </a:solidFill>
                          <a:latin typeface="+mn-lt"/>
                          <a:ea typeface="Times New Roman"/>
                          <a:cs typeface="Calibri"/>
                        </a:rPr>
                        <a:t>10min) </a:t>
                      </a:r>
                      <a:endParaRPr lang="fr-FR" sz="1400" dirty="0">
                        <a:latin typeface="+mn-lt"/>
                        <a:ea typeface="Calibri"/>
                        <a:cs typeface="Times New Roman"/>
                      </a:endParaRPr>
                    </a:p>
                    <a:p>
                      <a:pPr algn="l">
                        <a:lnSpc>
                          <a:spcPct val="107000"/>
                        </a:lnSpc>
                        <a:spcAft>
                          <a:spcPts val="0"/>
                        </a:spcAft>
                      </a:pPr>
                      <a:r>
                        <a:rPr lang="fr-FR" sz="1400" b="1" dirty="0" smtClean="0">
                          <a:solidFill>
                            <a:srgbClr val="000000"/>
                          </a:solidFill>
                          <a:latin typeface="+mn-lt"/>
                          <a:ea typeface="Times New Roman"/>
                          <a:cs typeface="Calibri"/>
                        </a:rPr>
                        <a:t>Métro </a:t>
                      </a:r>
                      <a:r>
                        <a:rPr lang="fr-FR" sz="1400" b="1" dirty="0">
                          <a:solidFill>
                            <a:srgbClr val="000000"/>
                          </a:solidFill>
                          <a:latin typeface="+mn-lt"/>
                          <a:ea typeface="Times New Roman"/>
                          <a:cs typeface="Calibri"/>
                        </a:rPr>
                        <a:t>Perier</a:t>
                      </a:r>
                      <a:r>
                        <a:rPr lang="fr-FR" sz="1400" dirty="0">
                          <a:solidFill>
                            <a:srgbClr val="000000"/>
                          </a:solidFill>
                          <a:latin typeface="+mn-lt"/>
                          <a:ea typeface="Times New Roman"/>
                          <a:cs typeface="Calibri"/>
                        </a:rPr>
                        <a:t> </a:t>
                      </a:r>
                      <a:r>
                        <a:rPr lang="fr-FR" sz="1400" dirty="0" smtClean="0">
                          <a:solidFill>
                            <a:srgbClr val="000000"/>
                          </a:solidFill>
                          <a:latin typeface="+mn-lt"/>
                          <a:ea typeface="Times New Roman"/>
                          <a:cs typeface="Calibri"/>
                        </a:rPr>
                        <a:t>continuer à pied (5min)</a:t>
                      </a:r>
                    </a:p>
                    <a:p>
                      <a:pPr algn="l">
                        <a:lnSpc>
                          <a:spcPct val="107000"/>
                        </a:lnSpc>
                        <a:spcAft>
                          <a:spcPts val="0"/>
                        </a:spcAft>
                      </a:pPr>
                      <a:r>
                        <a:rPr lang="fr-FR" sz="1400" dirty="0" smtClean="0">
                          <a:solidFill>
                            <a:srgbClr val="000000"/>
                          </a:solidFill>
                          <a:latin typeface="+mn-lt"/>
                          <a:ea typeface="Calibri"/>
                          <a:cs typeface="Calibri"/>
                        </a:rPr>
                        <a:t>Ou</a:t>
                      </a:r>
                      <a:r>
                        <a:rPr lang="fr-FR" sz="1400" baseline="0" dirty="0" smtClean="0">
                          <a:solidFill>
                            <a:srgbClr val="000000"/>
                          </a:solidFill>
                          <a:latin typeface="+mn-lt"/>
                          <a:ea typeface="Calibri"/>
                          <a:cs typeface="Calibri"/>
                        </a:rPr>
                        <a:t> 25 minutes de marche du Lycée.</a:t>
                      </a:r>
                      <a:endParaRPr lang="fr-FR" sz="1400" dirty="0">
                        <a:latin typeface="+mn-lt"/>
                        <a:ea typeface="Calibri"/>
                        <a:cs typeface="Times New Roman"/>
                      </a:endParaRPr>
                    </a:p>
                  </a:txBody>
                  <a:tcPr marL="89535" marR="89535"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latin typeface="+mn-lt"/>
                          <a:ea typeface="+mn-ea"/>
                          <a:cs typeface="+mn-cs"/>
                        </a:rPr>
                        <a:t>Métro Gare saint Charles ou Colbert </a:t>
                      </a:r>
                      <a:r>
                        <a:rPr lang="fr-FR" sz="1400" kern="1200" dirty="0" smtClean="0">
                          <a:solidFill>
                            <a:schemeClr val="tx1"/>
                          </a:solidFill>
                          <a:latin typeface="+mn-lt"/>
                          <a:ea typeface="+mn-ea"/>
                          <a:cs typeface="+mn-cs"/>
                        </a:rPr>
                        <a:t>puis 5 min de marche.</a:t>
                      </a:r>
                    </a:p>
                    <a:p>
                      <a:pPr algn="l"/>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576647943"/>
                  </a:ext>
                </a:extLst>
              </a:tr>
              <a:tr h="15530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smtClean="0">
                          <a:solidFill>
                            <a:srgbClr val="FF0000"/>
                          </a:solidFill>
                          <a:latin typeface="+mn-lt"/>
                          <a:cs typeface="Arial Black"/>
                        </a:rPr>
                        <a:t>-</a:t>
                      </a:r>
                      <a:r>
                        <a:rPr lang="fr-FR" sz="1400" i="1" dirty="0" err="1" smtClean="0">
                          <a:solidFill>
                            <a:srgbClr val="FF0000"/>
                          </a:solidFill>
                          <a:latin typeface="+mn-lt"/>
                          <a:cs typeface="Arial Black"/>
                        </a:rPr>
                        <a:t>Acro</a:t>
                      </a:r>
                      <a:r>
                        <a:rPr lang="fr-FR" sz="1400" i="1" dirty="0" smtClean="0">
                          <a:solidFill>
                            <a:srgbClr val="FF0000"/>
                          </a:solidFill>
                          <a:latin typeface="+mn-lt"/>
                          <a:cs typeface="Arial Black"/>
                        </a:rPr>
                        <a:t>-danse (2ndes G&amp;T)</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smtClean="0">
                          <a:solidFill>
                            <a:srgbClr val="FF0000"/>
                          </a:solidFill>
                          <a:latin typeface="+mn-lt"/>
                          <a:cs typeface="Arial Black"/>
                        </a:rPr>
                        <a:t>-Badminton</a:t>
                      </a:r>
                      <a:r>
                        <a:rPr lang="fr-FR" sz="1400" i="1" baseline="0" dirty="0" smtClean="0">
                          <a:solidFill>
                            <a:srgbClr val="FF0000"/>
                          </a:solidFill>
                          <a:latin typeface="+mn-lt"/>
                          <a:cs typeface="Arial Black"/>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baseline="0" dirty="0" smtClean="0">
                          <a:solidFill>
                            <a:srgbClr val="FF0000"/>
                          </a:solidFill>
                          <a:latin typeface="+mn-lt"/>
                          <a:cs typeface="Arial Black"/>
                        </a:rPr>
                        <a:t>-Savate Boxe Française</a:t>
                      </a:r>
                      <a:endParaRPr lang="fr-FR" sz="1400" i="1" dirty="0" smtClean="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-AS FUTSAL &amp; Basket-ball</a:t>
                      </a:r>
                      <a:r>
                        <a:rPr lang="fr-FR" sz="1400" baseline="0" dirty="0" smtClean="0">
                          <a:solidFill>
                            <a:srgbClr val="FF0000"/>
                          </a:solidFill>
                          <a:latin typeface="+mn-lt"/>
                          <a:cs typeface="Arial Black"/>
                        </a:rPr>
                        <a:t> </a:t>
                      </a:r>
                    </a:p>
                    <a:p>
                      <a:pPr algn="ctr"/>
                      <a:r>
                        <a:rPr lang="fr-FR" sz="1400" dirty="0" smtClean="0">
                          <a:solidFill>
                            <a:srgbClr val="FF0000"/>
                          </a:solidFill>
                          <a:latin typeface="+mn-lt"/>
                          <a:cs typeface="Arial Black"/>
                        </a:rPr>
                        <a:t>le jeudi de 17h à 18h</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-Musculation et/ou STEP 1ères Pro/ terminales G&amp;T</a:t>
                      </a:r>
                    </a:p>
                    <a:p>
                      <a:pPr algn="ctr"/>
                      <a:r>
                        <a:rPr lang="fr-FR" sz="1400" dirty="0" smtClean="0">
                          <a:solidFill>
                            <a:srgbClr val="FF0000"/>
                          </a:solidFill>
                          <a:latin typeface="+mn-lt"/>
                          <a:cs typeface="Arial Black"/>
                        </a:rPr>
                        <a:t>Option Sport.</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-Basket-ball</a:t>
                      </a:r>
                    </a:p>
                    <a:p>
                      <a:pPr algn="ctr"/>
                      <a:r>
                        <a:rPr lang="fr-FR" sz="1400" dirty="0" smtClean="0">
                          <a:solidFill>
                            <a:srgbClr val="FF0000"/>
                          </a:solidFill>
                          <a:latin typeface="+mn-lt"/>
                          <a:cs typeface="Arial Black"/>
                        </a:rPr>
                        <a:t>-Badminton</a:t>
                      </a:r>
                    </a:p>
                    <a:p>
                      <a:pPr algn="ctr"/>
                      <a:r>
                        <a:rPr lang="fr-FR" sz="1400" dirty="0" smtClean="0">
                          <a:solidFill>
                            <a:srgbClr val="FF0000"/>
                          </a:solidFill>
                          <a:latin typeface="+mn-lt"/>
                          <a:cs typeface="Arial Black"/>
                        </a:rPr>
                        <a:t>-Savate Boxe Française</a:t>
                      </a:r>
                    </a:p>
                    <a:p>
                      <a:pPr algn="ctr"/>
                      <a:r>
                        <a:rPr lang="fr-FR" sz="1400" dirty="0" smtClean="0">
                          <a:solidFill>
                            <a:srgbClr val="FF0000"/>
                          </a:solidFill>
                          <a:latin typeface="+mn-lt"/>
                          <a:cs typeface="Arial Black"/>
                        </a:rPr>
                        <a:t>-Hip-hop &amp; </a:t>
                      </a:r>
                    </a:p>
                    <a:p>
                      <a:pPr algn="ctr"/>
                      <a:r>
                        <a:rPr lang="fr-FR" sz="1400" dirty="0" smtClean="0">
                          <a:solidFill>
                            <a:srgbClr val="FF0000"/>
                          </a:solidFill>
                          <a:latin typeface="+mn-lt"/>
                          <a:cs typeface="Arial Black"/>
                        </a:rPr>
                        <a:t>Break-Dance (2ndes MRC)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38263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728466853"/>
              </p:ext>
            </p:extLst>
          </p:nvPr>
        </p:nvGraphicFramePr>
        <p:xfrm>
          <a:off x="1" y="1"/>
          <a:ext cx="9144000" cy="6858007"/>
        </p:xfrm>
        <a:graphic>
          <a:graphicData uri="http://schemas.openxmlformats.org/drawingml/2006/table">
            <a:tbl>
              <a:tblPr firstRow="1" bandRow="1">
                <a:tableStyleId>{2D5ABB26-0587-4C30-8999-92F81FD0307C}</a:tableStyleId>
              </a:tblPr>
              <a:tblGrid>
                <a:gridCol w="1892807">
                  <a:extLst>
                    <a:ext uri="{9D8B030D-6E8A-4147-A177-3AD203B41FA5}">
                      <a16:colId xmlns:a16="http://schemas.microsoft.com/office/drawing/2014/main" xmlns="" val="20000"/>
                    </a:ext>
                  </a:extLst>
                </a:gridCol>
                <a:gridCol w="1762961">
                  <a:extLst>
                    <a:ext uri="{9D8B030D-6E8A-4147-A177-3AD203B41FA5}">
                      <a16:colId xmlns:a16="http://schemas.microsoft.com/office/drawing/2014/main" xmlns="" val="20001"/>
                    </a:ext>
                  </a:extLst>
                </a:gridCol>
                <a:gridCol w="1896601">
                  <a:extLst>
                    <a:ext uri="{9D8B030D-6E8A-4147-A177-3AD203B41FA5}">
                      <a16:colId xmlns:a16="http://schemas.microsoft.com/office/drawing/2014/main" xmlns="" val="20002"/>
                    </a:ext>
                  </a:extLst>
                </a:gridCol>
                <a:gridCol w="1869114">
                  <a:extLst>
                    <a:ext uri="{9D8B030D-6E8A-4147-A177-3AD203B41FA5}">
                      <a16:colId xmlns:a16="http://schemas.microsoft.com/office/drawing/2014/main" xmlns="" val="1529489845"/>
                    </a:ext>
                  </a:extLst>
                </a:gridCol>
                <a:gridCol w="1722517"/>
              </a:tblGrid>
              <a:tr h="579732">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Arial Black"/>
                          <a:cs typeface="Arial Black"/>
                        </a:rPr>
                        <a:t>INSTALLATIONS</a:t>
                      </a:r>
                      <a:r>
                        <a:rPr lang="fr-FR" baseline="0" dirty="0">
                          <a:solidFill>
                            <a:schemeClr val="tx1"/>
                          </a:solidFill>
                          <a:latin typeface="Arial Black"/>
                          <a:cs typeface="Arial Black"/>
                        </a:rPr>
                        <a:t> SPORTIVES ET ACTIVITÉS PROGRAMMÉES </a:t>
                      </a:r>
                      <a:endParaRPr lang="fr-FR"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93459">
                <a:tc gridSpan="5">
                  <a:txBody>
                    <a:bodyPr/>
                    <a:lstStyle/>
                    <a:p>
                      <a:pPr algn="ctr"/>
                      <a:r>
                        <a:rPr lang="fr-FR" dirty="0" smtClean="0">
                          <a:solidFill>
                            <a:schemeClr val="tx1"/>
                          </a:solidFill>
                          <a:latin typeface="Arial Black"/>
                          <a:cs typeface="Arial Black"/>
                        </a:rPr>
                        <a:t>En dehors</a:t>
                      </a:r>
                      <a:r>
                        <a:rPr lang="fr-FR" baseline="0" dirty="0" smtClean="0">
                          <a:solidFill>
                            <a:schemeClr val="tx1"/>
                          </a:solidFill>
                          <a:latin typeface="Arial Black"/>
                          <a:cs typeface="Arial Black"/>
                        </a:rPr>
                        <a:t> de l’établissement : </a:t>
                      </a:r>
                    </a:p>
                    <a:p>
                      <a:pPr algn="ctr"/>
                      <a:r>
                        <a:rPr lang="fr-FR" baseline="0" dirty="0" smtClean="0">
                          <a:solidFill>
                            <a:schemeClr val="tx1"/>
                          </a:solidFill>
                          <a:latin typeface="Arial Black"/>
                          <a:cs typeface="Arial Black"/>
                        </a:rPr>
                        <a:t>(Déplacement en transport en commun de 30 à 45 minutes)</a:t>
                      </a:r>
                      <a:endParaRPr lang="fr-FR" i="1"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a:endParaRPr lang="fr-FR" i="1"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792523">
                <a:tc>
                  <a:txBody>
                    <a:bodyPr/>
                    <a:lstStyle/>
                    <a:p>
                      <a:pPr algn="ctr"/>
                      <a:r>
                        <a:rPr lang="fr-FR" sz="1400" dirty="0" smtClean="0">
                          <a:solidFill>
                            <a:schemeClr val="tx1"/>
                          </a:solidFill>
                          <a:latin typeface="Arial Black"/>
                          <a:cs typeface="Arial Black"/>
                        </a:rPr>
                        <a:t>Complexe </a:t>
                      </a:r>
                      <a:r>
                        <a:rPr lang="fr-FR" sz="1400" dirty="0" err="1" smtClean="0">
                          <a:solidFill>
                            <a:schemeClr val="tx1"/>
                          </a:solidFill>
                          <a:latin typeface="Arial Black"/>
                          <a:cs typeface="Arial Black"/>
                        </a:rPr>
                        <a:t>Ledeuc</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Arial Black"/>
                          <a:cs typeface="Arial Black"/>
                        </a:rPr>
                        <a:t>Stade de la pomme</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schemeClr val="tx1"/>
                          </a:solidFill>
                          <a:latin typeface="Arial Black"/>
                          <a:cs typeface="Arial Black"/>
                        </a:rPr>
                        <a:t>Salle </a:t>
                      </a:r>
                      <a:r>
                        <a:rPr lang="fr-FR" sz="1400" dirty="0" smtClean="0">
                          <a:solidFill>
                            <a:schemeClr val="tx1"/>
                          </a:solidFill>
                          <a:latin typeface="Arial Black"/>
                          <a:cs typeface="Arial Black"/>
                        </a:rPr>
                        <a:t>d’haltérophilie HMC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chemeClr val="tx1"/>
                          </a:solidFill>
                          <a:latin typeface="Arial Black"/>
                          <a:cs typeface="Arial Black"/>
                        </a:rPr>
                        <a:t>Piscine </a:t>
                      </a:r>
                    </a:p>
                    <a:p>
                      <a:pPr algn="ctr"/>
                      <a:r>
                        <a:rPr lang="fr-FR" sz="1400" dirty="0" smtClean="0">
                          <a:solidFill>
                            <a:schemeClr val="tx1"/>
                          </a:solidFill>
                          <a:latin typeface="Arial Black"/>
                          <a:cs typeface="Arial Black"/>
                        </a:rPr>
                        <a:t>Pont de </a:t>
                      </a:r>
                      <a:r>
                        <a:rPr lang="fr-FR" sz="1400" dirty="0" err="1" smtClean="0">
                          <a:solidFill>
                            <a:schemeClr val="tx1"/>
                          </a:solidFill>
                          <a:latin typeface="Arial Black"/>
                          <a:cs typeface="Arial Black"/>
                        </a:rPr>
                        <a:t>Vivaux</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chemeClr val="tx1"/>
                          </a:solidFill>
                          <a:latin typeface="Arial Black"/>
                          <a:cs typeface="Arial Black"/>
                        </a:rPr>
                        <a:t>Parc de la campagne </a:t>
                      </a:r>
                      <a:r>
                        <a:rPr lang="fr-FR" sz="1400" dirty="0" err="1" smtClean="0">
                          <a:solidFill>
                            <a:schemeClr val="tx1"/>
                          </a:solidFill>
                          <a:latin typeface="Arial Black"/>
                          <a:cs typeface="Arial Black"/>
                        </a:rPr>
                        <a:t>Pastré</a:t>
                      </a: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1117472">
                <a:tc>
                  <a:txBody>
                    <a:bodyPr/>
                    <a:lstStyle/>
                    <a:p>
                      <a:pPr algn="ct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2"/>
                      <a:stretch>
                        <a:fillRect/>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3"/>
                      <a:stretch>
                        <a:fillRect/>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4"/>
                      <a:stretch>
                        <a:fillRect/>
                      </a:stretch>
                    </a:blipFill>
                  </a:tcPr>
                </a:tc>
                <a:tc>
                  <a:txBody>
                    <a:bodyPr/>
                    <a:lstStyle/>
                    <a:p>
                      <a:pPr algn="ct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5"/>
                      <a:stretch>
                        <a:fillRect/>
                      </a:stretch>
                    </a:blipFill>
                  </a:tcPr>
                </a:tc>
                <a:tc>
                  <a:txBody>
                    <a:bodyPr/>
                    <a:lstStyle/>
                    <a:p>
                      <a:pPr algn="ct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6"/>
                      <a:stretch>
                        <a:fillRect/>
                      </a:stretch>
                    </a:blipFill>
                  </a:tcPr>
                </a:tc>
              </a:tr>
              <a:tr h="774219">
                <a:tc>
                  <a:txBody>
                    <a:bodyPr/>
                    <a:lstStyle/>
                    <a:p>
                      <a:pPr algn="ctr"/>
                      <a:r>
                        <a:rPr lang="fr-FR" sz="1400" kern="1200" dirty="0" smtClean="0">
                          <a:solidFill>
                            <a:schemeClr val="tx1"/>
                          </a:solidFill>
                          <a:latin typeface="+mn-lt"/>
                          <a:ea typeface="+mn-ea"/>
                          <a:cs typeface="+mn-cs"/>
                        </a:rPr>
                        <a:t>282 BD Mireille Lauze </a:t>
                      </a:r>
                    </a:p>
                    <a:p>
                      <a:pPr algn="ctr"/>
                      <a:r>
                        <a:rPr lang="fr-FR" sz="1400" kern="1200" dirty="0" smtClean="0">
                          <a:solidFill>
                            <a:schemeClr val="tx1"/>
                          </a:solidFill>
                          <a:latin typeface="+mn-lt"/>
                          <a:ea typeface="+mn-ea"/>
                          <a:cs typeface="+mn-cs"/>
                        </a:rPr>
                        <a:t>13010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kern="1200" dirty="0" smtClean="0">
                          <a:solidFill>
                            <a:schemeClr val="tx1"/>
                          </a:solidFill>
                          <a:latin typeface="+mn-lt"/>
                          <a:ea typeface="+mn-ea"/>
                          <a:cs typeface="+mn-cs"/>
                        </a:rPr>
                        <a:t>464 BD Mireille Lauze</a:t>
                      </a:r>
                    </a:p>
                    <a:p>
                      <a:pPr algn="ctr"/>
                      <a:r>
                        <a:rPr lang="fr-FR" sz="1400" kern="1200" dirty="0" smtClean="0">
                          <a:solidFill>
                            <a:schemeClr val="tx1"/>
                          </a:solidFill>
                          <a:latin typeface="+mn-lt"/>
                          <a:ea typeface="+mn-ea"/>
                          <a:cs typeface="+mn-cs"/>
                        </a:rPr>
                        <a:t>13011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546 BD Mireille Lauze</a:t>
                      </a:r>
                    </a:p>
                    <a:p>
                      <a:pPr marL="0" marR="0" indent="0" algn="ctr" defTabSz="4572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mn-lt"/>
                          <a:ea typeface="+mn-ea"/>
                          <a:cs typeface="+mn-cs"/>
                        </a:rPr>
                        <a:t>13011 MARSEILLE</a:t>
                      </a:r>
                      <a:endParaRPr lang="fr-FR" sz="1400" dirty="0" smtClean="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kern="1200" dirty="0" smtClean="0">
                          <a:solidFill>
                            <a:schemeClr val="tx1"/>
                          </a:solidFill>
                          <a:latin typeface="+mn-lt"/>
                          <a:ea typeface="+mn-ea"/>
                          <a:cs typeface="+mn-cs"/>
                        </a:rPr>
                        <a:t> 93 BD Romain Rolland 13010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kern="1200" dirty="0" smtClean="0">
                          <a:solidFill>
                            <a:schemeClr val="tx1"/>
                          </a:solidFill>
                          <a:latin typeface="+mn-lt"/>
                          <a:ea typeface="+mn-ea"/>
                          <a:cs typeface="+mn-cs"/>
                        </a:rPr>
                        <a:t>145 à 155 Av de </a:t>
                      </a:r>
                      <a:r>
                        <a:rPr lang="fr-FR" sz="1400" kern="1200" dirty="0" err="1" smtClean="0">
                          <a:solidFill>
                            <a:schemeClr val="tx1"/>
                          </a:solidFill>
                          <a:latin typeface="+mn-lt"/>
                          <a:ea typeface="+mn-ea"/>
                          <a:cs typeface="+mn-cs"/>
                        </a:rPr>
                        <a:t>Montredon</a:t>
                      </a:r>
                      <a:endParaRPr lang="fr-FR" sz="1400" kern="1200" dirty="0" smtClean="0">
                        <a:solidFill>
                          <a:schemeClr val="tx1"/>
                        </a:solidFill>
                        <a:latin typeface="+mn-lt"/>
                        <a:ea typeface="+mn-ea"/>
                        <a:cs typeface="+mn-cs"/>
                      </a:endParaRPr>
                    </a:p>
                    <a:p>
                      <a:pPr algn="ctr"/>
                      <a:r>
                        <a:rPr lang="fr-FR" sz="1400" kern="1200" dirty="0" smtClean="0">
                          <a:solidFill>
                            <a:schemeClr val="tx1"/>
                          </a:solidFill>
                          <a:latin typeface="+mn-lt"/>
                          <a:ea typeface="+mn-ea"/>
                          <a:cs typeface="+mn-cs"/>
                        </a:rPr>
                        <a:t>13008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3"/>
                  </a:ext>
                </a:extLst>
              </a:tr>
              <a:tr h="1371592">
                <a:tc>
                  <a:txBody>
                    <a:bodyPr/>
                    <a:lstStyle/>
                    <a:p>
                      <a:r>
                        <a:rPr lang="fr-FR" sz="1200" b="1" kern="1200" dirty="0" smtClean="0">
                          <a:solidFill>
                            <a:schemeClr val="tx1"/>
                          </a:solidFill>
                          <a:latin typeface="+mn-lt"/>
                          <a:ea typeface="+mn-ea"/>
                          <a:cs typeface="+mn-cs"/>
                        </a:rPr>
                        <a:t>Métro Castellane</a:t>
                      </a:r>
                      <a:r>
                        <a:rPr lang="fr-FR" sz="1200" kern="1200" dirty="0" smtClean="0">
                          <a:solidFill>
                            <a:schemeClr val="tx1"/>
                          </a:solidFill>
                          <a:latin typeface="+mn-lt"/>
                          <a:ea typeface="+mn-ea"/>
                          <a:cs typeface="+mn-cs"/>
                        </a:rPr>
                        <a:t>, Bus n°18</a:t>
                      </a:r>
                    </a:p>
                    <a:p>
                      <a:r>
                        <a:rPr lang="fr-FR" sz="1200" b="1" kern="1200" dirty="0" smtClean="0">
                          <a:solidFill>
                            <a:schemeClr val="tx1"/>
                          </a:solidFill>
                          <a:latin typeface="+mn-lt"/>
                          <a:ea typeface="+mn-ea"/>
                          <a:cs typeface="+mn-cs"/>
                        </a:rPr>
                        <a:t>Métro </a:t>
                      </a:r>
                      <a:r>
                        <a:rPr lang="fr-FR" sz="1200" b="1" kern="1200" dirty="0" err="1" smtClean="0">
                          <a:solidFill>
                            <a:schemeClr val="tx1"/>
                          </a:solidFill>
                          <a:latin typeface="+mn-lt"/>
                          <a:ea typeface="+mn-ea"/>
                          <a:cs typeface="+mn-cs"/>
                        </a:rPr>
                        <a:t>Timone</a:t>
                      </a:r>
                      <a:r>
                        <a:rPr lang="fr-FR" sz="1200" kern="1200" dirty="0" smtClean="0">
                          <a:solidFill>
                            <a:schemeClr val="tx1"/>
                          </a:solidFill>
                          <a:latin typeface="+mn-lt"/>
                          <a:ea typeface="+mn-ea"/>
                          <a:cs typeface="+mn-cs"/>
                        </a:rPr>
                        <a:t>, Bus n°91</a:t>
                      </a:r>
                    </a:p>
                    <a:p>
                      <a:r>
                        <a:rPr lang="fr-FR" sz="1200" b="1" kern="1200" dirty="0" smtClean="0">
                          <a:solidFill>
                            <a:schemeClr val="tx1"/>
                          </a:solidFill>
                          <a:latin typeface="+mn-lt"/>
                          <a:ea typeface="+mn-ea"/>
                          <a:cs typeface="+mn-cs"/>
                        </a:rPr>
                        <a:t>Métro </a:t>
                      </a:r>
                      <a:r>
                        <a:rPr lang="fr-FR" sz="1200" b="1" kern="1200" dirty="0" err="1" smtClean="0">
                          <a:solidFill>
                            <a:schemeClr val="tx1"/>
                          </a:solidFill>
                          <a:latin typeface="+mn-lt"/>
                          <a:ea typeface="+mn-ea"/>
                          <a:cs typeface="+mn-cs"/>
                        </a:rPr>
                        <a:t>Dromel</a:t>
                      </a:r>
                      <a:r>
                        <a:rPr lang="fr-FR" sz="1200" b="1"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bus 15,</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15S</a:t>
                      </a:r>
                    </a:p>
                    <a:p>
                      <a:r>
                        <a:rPr lang="fr-FR" sz="1200" kern="1200" dirty="0" smtClean="0">
                          <a:solidFill>
                            <a:schemeClr val="tx1"/>
                          </a:solidFill>
                          <a:latin typeface="+mn-lt"/>
                          <a:ea typeface="+mn-ea"/>
                          <a:cs typeface="+mn-cs"/>
                        </a:rPr>
                        <a:t> </a:t>
                      </a:r>
                      <a:r>
                        <a:rPr lang="fr-FR" sz="1200" b="1" u="sng" kern="1200" dirty="0" smtClean="0">
                          <a:solidFill>
                            <a:schemeClr val="tx1"/>
                          </a:solidFill>
                          <a:latin typeface="+mn-lt"/>
                          <a:ea typeface="+mn-ea"/>
                          <a:cs typeface="+mn-cs"/>
                        </a:rPr>
                        <a:t>Arrêt « Pont de </a:t>
                      </a:r>
                      <a:r>
                        <a:rPr lang="fr-FR" sz="1200" b="1" u="sng" kern="1200" dirty="0" err="1" smtClean="0">
                          <a:solidFill>
                            <a:schemeClr val="tx1"/>
                          </a:solidFill>
                          <a:latin typeface="+mn-lt"/>
                          <a:ea typeface="+mn-ea"/>
                          <a:cs typeface="+mn-cs"/>
                        </a:rPr>
                        <a:t>Vivaux</a:t>
                      </a:r>
                      <a:r>
                        <a:rPr lang="fr-FR" sz="1200" b="1" u="sng" kern="1200" dirty="0" smtClean="0">
                          <a:solidFill>
                            <a:schemeClr val="tx1"/>
                          </a:solidFill>
                          <a:latin typeface="+mn-lt"/>
                          <a:ea typeface="+mn-ea"/>
                          <a:cs typeface="+mn-cs"/>
                        </a:rPr>
                        <a:t> </a:t>
                      </a:r>
                      <a:r>
                        <a:rPr lang="fr-FR" sz="1200" b="1" u="sng" kern="1200" dirty="0" err="1" smtClean="0">
                          <a:solidFill>
                            <a:schemeClr val="tx1"/>
                          </a:solidFill>
                          <a:latin typeface="+mn-lt"/>
                          <a:ea typeface="+mn-ea"/>
                          <a:cs typeface="+mn-cs"/>
                        </a:rPr>
                        <a:t>Sidolle</a:t>
                      </a:r>
                      <a:r>
                        <a:rPr lang="fr-FR" sz="1200" b="1" u="sng" kern="1200" dirty="0" smtClean="0">
                          <a:solidFill>
                            <a:schemeClr val="tx1"/>
                          </a:solidFill>
                          <a:latin typeface="+mn-lt"/>
                          <a:ea typeface="+mn-ea"/>
                          <a:cs typeface="+mn-cs"/>
                        </a:rPr>
                        <a:t> »</a:t>
                      </a:r>
                      <a:endParaRPr lang="fr-FR" sz="1200" u="sng"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latin typeface="+mn-lt"/>
                          <a:ea typeface="+mn-ea"/>
                          <a:cs typeface="+mn-cs"/>
                        </a:rPr>
                        <a:t>Métro </a:t>
                      </a:r>
                      <a:r>
                        <a:rPr lang="fr-FR" sz="1400" b="1" kern="1200" dirty="0" err="1" smtClean="0">
                          <a:solidFill>
                            <a:schemeClr val="tx1"/>
                          </a:solidFill>
                          <a:latin typeface="+mn-lt"/>
                          <a:ea typeface="+mn-ea"/>
                          <a:cs typeface="+mn-cs"/>
                        </a:rPr>
                        <a:t>Timone</a:t>
                      </a:r>
                      <a:r>
                        <a:rPr lang="fr-FR" sz="1400" kern="1200" dirty="0" smtClean="0">
                          <a:solidFill>
                            <a:schemeClr val="tx1"/>
                          </a:solidFill>
                          <a:latin typeface="+mn-lt"/>
                          <a:ea typeface="+mn-ea"/>
                          <a:cs typeface="+mn-cs"/>
                        </a:rPr>
                        <a:t>, bus n°12, 12B, 12S, 40, ou 91 arrêt </a:t>
                      </a:r>
                      <a:r>
                        <a:rPr lang="fr-FR" sz="1400" b="1" u="sng" kern="1200" dirty="0" smtClean="0">
                          <a:solidFill>
                            <a:schemeClr val="tx1"/>
                          </a:solidFill>
                          <a:latin typeface="+mn-lt"/>
                          <a:ea typeface="+mn-ea"/>
                          <a:cs typeface="+mn-cs"/>
                        </a:rPr>
                        <a:t>Lombard Rebattu</a:t>
                      </a:r>
                      <a:endParaRPr lang="fr-FR" sz="1400" u="sng"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400" i="1" kern="1200" dirty="0" smtClean="0">
                          <a:solidFill>
                            <a:schemeClr val="tx1"/>
                          </a:solidFill>
                          <a:latin typeface="+mn-lt"/>
                          <a:ea typeface="+mn-ea"/>
                          <a:cs typeface="+mn-cs"/>
                        </a:rPr>
                        <a:t>(Un peu plus haut que le stade de la Pomme) </a:t>
                      </a:r>
                      <a:endParaRPr lang="fr-FR" sz="1400" kern="1200" dirty="0" smtClean="0">
                        <a:solidFill>
                          <a:schemeClr val="tx1"/>
                        </a:solidFill>
                        <a:latin typeface="+mn-lt"/>
                        <a:ea typeface="+mn-ea"/>
                        <a:cs typeface="+mn-cs"/>
                      </a:endParaRPr>
                    </a:p>
                    <a:p>
                      <a:r>
                        <a:rPr lang="fr-FR" sz="1400" b="1" kern="1200" dirty="0" smtClean="0">
                          <a:solidFill>
                            <a:schemeClr val="tx1"/>
                          </a:solidFill>
                          <a:latin typeface="+mn-lt"/>
                          <a:ea typeface="+mn-ea"/>
                          <a:cs typeface="+mn-cs"/>
                        </a:rPr>
                        <a:t>Métro </a:t>
                      </a:r>
                      <a:r>
                        <a:rPr lang="fr-FR" sz="1400" b="1" kern="1200" dirty="0" err="1" smtClean="0">
                          <a:solidFill>
                            <a:schemeClr val="tx1"/>
                          </a:solidFill>
                          <a:latin typeface="+mn-lt"/>
                          <a:ea typeface="+mn-ea"/>
                          <a:cs typeface="+mn-cs"/>
                        </a:rPr>
                        <a:t>Timone</a:t>
                      </a:r>
                      <a:r>
                        <a:rPr lang="fr-FR" sz="1400" kern="1200" dirty="0" smtClean="0">
                          <a:solidFill>
                            <a:schemeClr val="tx1"/>
                          </a:solidFill>
                          <a:latin typeface="+mn-lt"/>
                          <a:ea typeface="+mn-ea"/>
                          <a:cs typeface="+mn-cs"/>
                        </a:rPr>
                        <a:t>, bus n°12, 12B, 40 et 91</a:t>
                      </a:r>
                      <a:r>
                        <a:rPr lang="fr-FR" sz="1400" kern="1200" baseline="0" dirty="0" smtClean="0">
                          <a:solidFill>
                            <a:schemeClr val="tx1"/>
                          </a:solidFill>
                          <a:latin typeface="+mn-lt"/>
                          <a:ea typeface="+mn-ea"/>
                          <a:cs typeface="+mn-cs"/>
                        </a:rPr>
                        <a:t> A</a:t>
                      </a:r>
                      <a:r>
                        <a:rPr lang="fr-FR" sz="1400" kern="1200" dirty="0" smtClean="0">
                          <a:solidFill>
                            <a:schemeClr val="tx1"/>
                          </a:solidFill>
                          <a:latin typeface="+mn-lt"/>
                          <a:ea typeface="+mn-ea"/>
                          <a:cs typeface="+mn-cs"/>
                        </a:rPr>
                        <a:t>rrêt </a:t>
                      </a:r>
                      <a:r>
                        <a:rPr lang="fr-FR" sz="1400" b="1" u="sng" kern="1200" dirty="0" smtClean="0">
                          <a:solidFill>
                            <a:schemeClr val="tx1"/>
                          </a:solidFill>
                          <a:latin typeface="+mn-lt"/>
                          <a:ea typeface="+mn-ea"/>
                          <a:cs typeface="+mn-cs"/>
                        </a:rPr>
                        <a:t>Lombard Rebattu</a:t>
                      </a:r>
                      <a:endParaRPr lang="fr-FR" sz="1400" u="sng"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400" b="1" kern="1200" dirty="0" smtClean="0">
                          <a:solidFill>
                            <a:schemeClr val="tx1"/>
                          </a:solidFill>
                          <a:latin typeface="+mn-lt"/>
                          <a:ea typeface="+mn-ea"/>
                          <a:cs typeface="+mn-cs"/>
                        </a:rPr>
                        <a:t>Métro </a:t>
                      </a:r>
                      <a:r>
                        <a:rPr lang="fr-FR" sz="1400" b="1" kern="1200" dirty="0" err="1" smtClean="0">
                          <a:solidFill>
                            <a:schemeClr val="tx1"/>
                          </a:solidFill>
                          <a:latin typeface="+mn-lt"/>
                          <a:ea typeface="+mn-ea"/>
                          <a:cs typeface="+mn-cs"/>
                        </a:rPr>
                        <a:t>Dromel</a:t>
                      </a:r>
                      <a:r>
                        <a:rPr lang="fr-FR" sz="1400" kern="1200" dirty="0" smtClean="0">
                          <a:solidFill>
                            <a:schemeClr val="tx1"/>
                          </a:solidFill>
                          <a:latin typeface="+mn-lt"/>
                          <a:ea typeface="+mn-ea"/>
                          <a:cs typeface="+mn-cs"/>
                        </a:rPr>
                        <a:t>, </a:t>
                      </a:r>
                    </a:p>
                    <a:p>
                      <a:r>
                        <a:rPr lang="fr-FR" sz="1400" kern="1200" dirty="0" smtClean="0">
                          <a:solidFill>
                            <a:schemeClr val="tx1"/>
                          </a:solidFill>
                          <a:latin typeface="+mn-lt"/>
                          <a:ea typeface="+mn-ea"/>
                          <a:cs typeface="+mn-cs"/>
                        </a:rPr>
                        <a:t>Bus 15, 15S, 17, Arrêt </a:t>
                      </a:r>
                      <a:r>
                        <a:rPr lang="fr-FR" sz="1400" kern="1200" dirty="0" err="1" smtClean="0">
                          <a:solidFill>
                            <a:schemeClr val="tx1"/>
                          </a:solidFill>
                          <a:latin typeface="+mn-lt"/>
                          <a:ea typeface="+mn-ea"/>
                          <a:cs typeface="+mn-cs"/>
                        </a:rPr>
                        <a:t>Arrêt</a:t>
                      </a:r>
                      <a:r>
                        <a:rPr lang="fr-FR" sz="1400" kern="1200" dirty="0" smtClean="0">
                          <a:solidFill>
                            <a:schemeClr val="tx1"/>
                          </a:solidFill>
                          <a:latin typeface="+mn-lt"/>
                          <a:ea typeface="+mn-ea"/>
                          <a:cs typeface="+mn-cs"/>
                        </a:rPr>
                        <a:t> </a:t>
                      </a:r>
                      <a:r>
                        <a:rPr lang="fr-FR" sz="1400" b="1" u="sng" kern="1200" dirty="0" smtClean="0">
                          <a:solidFill>
                            <a:schemeClr val="tx1"/>
                          </a:solidFill>
                          <a:latin typeface="+mn-lt"/>
                          <a:ea typeface="+mn-ea"/>
                          <a:cs typeface="+mn-cs"/>
                        </a:rPr>
                        <a:t>Romain </a:t>
                      </a:r>
                      <a:r>
                        <a:rPr lang="fr-FR" sz="1400" b="1" u="sng" kern="1200" dirty="0" err="1" smtClean="0">
                          <a:solidFill>
                            <a:schemeClr val="tx1"/>
                          </a:solidFill>
                          <a:latin typeface="+mn-lt"/>
                          <a:ea typeface="+mn-ea"/>
                          <a:cs typeface="+mn-cs"/>
                        </a:rPr>
                        <a:t>rolland</a:t>
                      </a:r>
                      <a:r>
                        <a:rPr lang="fr-FR" sz="1400" b="1" u="sng" kern="1200" dirty="0" smtClean="0">
                          <a:solidFill>
                            <a:schemeClr val="tx1"/>
                          </a:solidFill>
                          <a:latin typeface="+mn-lt"/>
                          <a:ea typeface="+mn-ea"/>
                          <a:cs typeface="+mn-cs"/>
                        </a:rPr>
                        <a:t> gymnase</a:t>
                      </a:r>
                      <a:r>
                        <a:rPr lang="fr-FR" sz="1400" b="1" kern="1200" dirty="0" smtClean="0">
                          <a:solidFill>
                            <a:schemeClr val="tx1"/>
                          </a:solidFill>
                          <a:latin typeface="+mn-lt"/>
                          <a:ea typeface="+mn-ea"/>
                          <a:cs typeface="+mn-cs"/>
                        </a:rPr>
                        <a:t>.</a:t>
                      </a:r>
                      <a:endParaRPr lang="fr-FR" sz="14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400" b="1" kern="1200" dirty="0" smtClean="0">
                          <a:solidFill>
                            <a:schemeClr val="tx1"/>
                          </a:solidFill>
                          <a:latin typeface="+mn-lt"/>
                          <a:ea typeface="+mn-ea"/>
                          <a:cs typeface="+mn-cs"/>
                        </a:rPr>
                        <a:t>Métro Castellane ou Rond-point </a:t>
                      </a:r>
                      <a:r>
                        <a:rPr lang="fr-FR" sz="1400" kern="1200" dirty="0" smtClean="0">
                          <a:solidFill>
                            <a:schemeClr val="tx1"/>
                          </a:solidFill>
                          <a:latin typeface="+mn-lt"/>
                          <a:ea typeface="+mn-ea"/>
                          <a:cs typeface="+mn-cs"/>
                        </a:rPr>
                        <a:t>du Prado, bus n° 19, Arrêt</a:t>
                      </a:r>
                      <a:r>
                        <a:rPr lang="fr-FR" sz="1400" u="sng" kern="1200" dirty="0" smtClean="0">
                          <a:solidFill>
                            <a:schemeClr val="tx1"/>
                          </a:solidFill>
                          <a:latin typeface="+mn-lt"/>
                          <a:ea typeface="+mn-ea"/>
                          <a:cs typeface="+mn-cs"/>
                        </a:rPr>
                        <a:t> </a:t>
                      </a:r>
                      <a:r>
                        <a:rPr lang="fr-FR" sz="1400" b="1" u="sng" kern="1200" dirty="0" err="1" smtClean="0">
                          <a:solidFill>
                            <a:schemeClr val="tx1"/>
                          </a:solidFill>
                          <a:latin typeface="+mn-lt"/>
                          <a:ea typeface="+mn-ea"/>
                          <a:cs typeface="+mn-cs"/>
                        </a:rPr>
                        <a:t>Montredon</a:t>
                      </a:r>
                      <a:r>
                        <a:rPr lang="fr-FR" sz="1400" b="1" u="sng" kern="1200" dirty="0" smtClean="0">
                          <a:solidFill>
                            <a:schemeClr val="tx1"/>
                          </a:solidFill>
                          <a:latin typeface="+mn-lt"/>
                          <a:ea typeface="+mn-ea"/>
                          <a:cs typeface="+mn-cs"/>
                        </a:rPr>
                        <a:t> </a:t>
                      </a:r>
                      <a:r>
                        <a:rPr lang="fr-FR" sz="1400" b="1" u="sng" kern="1200" dirty="0" err="1" smtClean="0">
                          <a:solidFill>
                            <a:schemeClr val="tx1"/>
                          </a:solidFill>
                          <a:latin typeface="+mn-lt"/>
                          <a:ea typeface="+mn-ea"/>
                          <a:cs typeface="+mn-cs"/>
                        </a:rPr>
                        <a:t>Pastre</a:t>
                      </a:r>
                      <a:endParaRPr lang="fr-FR" sz="1400" u="sng"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576647943"/>
                  </a:ext>
                </a:extLst>
              </a:tr>
              <a:tr h="15290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smtClean="0">
                          <a:solidFill>
                            <a:srgbClr val="FF0000"/>
                          </a:solidFill>
                          <a:latin typeface="+mn-lt"/>
                          <a:cs typeface="Arial Black"/>
                        </a:rPr>
                        <a:t>-Badminton</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smtClean="0">
                          <a:solidFill>
                            <a:srgbClr val="FF0000"/>
                          </a:solidFill>
                          <a:latin typeface="+mn-lt"/>
                          <a:cs typeface="Arial Black"/>
                        </a:rPr>
                        <a:t>-Sports collectifs (Football et Rugby)</a:t>
                      </a:r>
                      <a:endParaRPr lang="fr-FR" sz="1400" i="1"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-Activités athlétiques (Demi-fond</a:t>
                      </a:r>
                      <a:r>
                        <a:rPr lang="fr-FR" sz="1400" baseline="0" dirty="0" smtClean="0">
                          <a:solidFill>
                            <a:srgbClr val="FF0000"/>
                          </a:solidFill>
                          <a:latin typeface="+mn-lt"/>
                          <a:cs typeface="Arial Black"/>
                        </a:rPr>
                        <a:t> et Pentabons)</a:t>
                      </a:r>
                    </a:p>
                    <a:p>
                      <a:pPr algn="ctr"/>
                      <a:r>
                        <a:rPr lang="fr-FR" sz="1400" baseline="0" dirty="0" smtClean="0">
                          <a:solidFill>
                            <a:srgbClr val="FF0000"/>
                          </a:solidFill>
                          <a:latin typeface="+mn-lt"/>
                          <a:cs typeface="Arial Black"/>
                        </a:rPr>
                        <a:t>-Sports collectifs </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Musculation</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Natation sauvetage 1ères et terminales G&amp;T</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Course d’Orientation</a:t>
                      </a:r>
                      <a:r>
                        <a:rPr lang="fr-FR" sz="1400" baseline="0" dirty="0" smtClean="0">
                          <a:solidFill>
                            <a:srgbClr val="FF0000"/>
                          </a:solidFill>
                          <a:latin typeface="+mn-lt"/>
                          <a:cs typeface="Arial Black"/>
                        </a:rPr>
                        <a:t> (2ndes G&amp;T et Pro)</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38263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217520819"/>
              </p:ext>
            </p:extLst>
          </p:nvPr>
        </p:nvGraphicFramePr>
        <p:xfrm>
          <a:off x="0" y="-2"/>
          <a:ext cx="9144000" cy="6858000"/>
        </p:xfrm>
        <a:graphic>
          <a:graphicData uri="http://schemas.openxmlformats.org/drawingml/2006/table">
            <a:tbl>
              <a:tblPr firstRow="1" bandRow="1">
                <a:tableStyleId>{69C7853C-536D-4A76-A0AE-DD22124D55A5}</a:tableStyleId>
              </a:tblPr>
              <a:tblGrid>
                <a:gridCol w="1682496">
                  <a:extLst>
                    <a:ext uri="{9D8B030D-6E8A-4147-A177-3AD203B41FA5}">
                      <a16:colId xmlns:a16="http://schemas.microsoft.com/office/drawing/2014/main" xmlns="" val="20000"/>
                    </a:ext>
                  </a:extLst>
                </a:gridCol>
                <a:gridCol w="2353226">
                  <a:extLst>
                    <a:ext uri="{9D8B030D-6E8A-4147-A177-3AD203B41FA5}">
                      <a16:colId xmlns:a16="http://schemas.microsoft.com/office/drawing/2014/main" xmlns="" val="20001"/>
                    </a:ext>
                  </a:extLst>
                </a:gridCol>
                <a:gridCol w="2410798">
                  <a:extLst>
                    <a:ext uri="{9D8B030D-6E8A-4147-A177-3AD203B41FA5}">
                      <a16:colId xmlns:a16="http://schemas.microsoft.com/office/drawing/2014/main" xmlns="" val="20002"/>
                    </a:ext>
                  </a:extLst>
                </a:gridCol>
                <a:gridCol w="2697480">
                  <a:extLst>
                    <a:ext uri="{9D8B030D-6E8A-4147-A177-3AD203B41FA5}">
                      <a16:colId xmlns:a16="http://schemas.microsoft.com/office/drawing/2014/main" xmlns="" val="20003"/>
                    </a:ext>
                  </a:extLst>
                </a:gridCol>
              </a:tblGrid>
              <a:tr h="449408">
                <a:tc gridSpan="4">
                  <a:txBody>
                    <a:bodyPr/>
                    <a:lstStyle/>
                    <a:p>
                      <a:pPr algn="ctr"/>
                      <a:r>
                        <a:rPr lang="fr-FR" sz="1600" b="1" dirty="0">
                          <a:solidFill>
                            <a:srgbClr val="000000"/>
                          </a:solidFill>
                          <a:latin typeface="Arial Black" pitchFamily="34" charset="0"/>
                          <a:cs typeface="Arial Black"/>
                        </a:rPr>
                        <a:t>PROGRAMMATION DES </a:t>
                      </a:r>
                      <a:r>
                        <a:rPr lang="fr-FR" sz="1600" b="1" dirty="0" smtClean="0">
                          <a:solidFill>
                            <a:srgbClr val="000000"/>
                          </a:solidFill>
                          <a:latin typeface="Arial Black" pitchFamily="34" charset="0"/>
                          <a:cs typeface="Arial Black"/>
                        </a:rPr>
                        <a:t>APSA G&amp;T</a:t>
                      </a:r>
                      <a:endParaRPr lang="fr-FR" sz="1600" b="1" dirty="0">
                        <a:solidFill>
                          <a:srgbClr val="000000"/>
                        </a:solidFill>
                        <a:latin typeface="Arial Black" pitchFamily="34" charset="0"/>
                        <a:cs typeface="Arial Black"/>
                      </a:endParaRPr>
                    </a:p>
                  </a:txBody>
                  <a:tcPr anchor="ctr">
                    <a:solidFill>
                      <a:schemeClr val="accent1"/>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00"/>
                  </a:ext>
                </a:extLst>
              </a:tr>
              <a:tr h="15060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dirty="0">
                          <a:solidFill>
                            <a:srgbClr val="000000"/>
                          </a:solidFill>
                          <a:latin typeface="Arial Black" pitchFamily="34" charset="0"/>
                          <a:cs typeface="Arial Black"/>
                        </a:rPr>
                        <a:t>Champs </a:t>
                      </a:r>
                      <a:r>
                        <a:rPr lang="fr-FR" sz="1200" b="1" dirty="0" smtClean="0">
                          <a:solidFill>
                            <a:srgbClr val="000000"/>
                          </a:solidFill>
                          <a:latin typeface="Arial Black" pitchFamily="34" charset="0"/>
                          <a:cs typeface="Arial Black"/>
                        </a:rPr>
                        <a:t>d’apprentissages</a:t>
                      </a:r>
                      <a:endParaRPr lang="fr-FR" sz="1200" b="1" i="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Arial Black" pitchFamily="34" charset="0"/>
                          <a:cs typeface="Arial Black"/>
                        </a:rPr>
                        <a:t>2ndes G&amp;T</a:t>
                      </a:r>
                      <a:endParaRPr lang="fr-FR" sz="1600" b="1" dirty="0">
                        <a:solidFill>
                          <a:srgbClr val="000000"/>
                        </a:solidFill>
                        <a:latin typeface="Arial Black" pitchFamily="34" charset="0"/>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dirty="0" smtClean="0">
                          <a:solidFill>
                            <a:srgbClr val="000000"/>
                          </a:solidFill>
                          <a:latin typeface="Arial Black" pitchFamily="34" charset="0"/>
                          <a:cs typeface="Arial Black"/>
                        </a:rPr>
                        <a:t>1ères G&amp;T</a:t>
                      </a:r>
                      <a:endParaRPr lang="fr-FR" sz="1600" b="1" dirty="0">
                        <a:solidFill>
                          <a:srgbClr val="000000"/>
                        </a:solidFill>
                        <a:latin typeface="Arial Black" pitchFamily="34" charset="0"/>
                        <a:cs typeface="Arial Black"/>
                      </a:endParaRPr>
                    </a:p>
                    <a:p>
                      <a:pPr algn="ctr"/>
                      <a:endParaRPr lang="fr-FR" sz="1600" b="1" dirty="0">
                        <a:solidFill>
                          <a:srgbClr val="000000"/>
                        </a:solidFill>
                        <a:latin typeface="Arial Black" pitchFamily="34" charset="0"/>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dirty="0" smtClean="0">
                          <a:solidFill>
                            <a:srgbClr val="000000"/>
                          </a:solidFill>
                          <a:latin typeface="Arial Black" pitchFamily="34" charset="0"/>
                          <a:cs typeface="Arial Black"/>
                        </a:rPr>
                        <a:t>Terminales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600" b="1" dirty="0" smtClean="0">
                          <a:solidFill>
                            <a:srgbClr val="000000"/>
                          </a:solidFill>
                          <a:latin typeface="Arial Black" pitchFamily="34" charset="0"/>
                          <a:cs typeface="Arial Black"/>
                        </a:rPr>
                        <a:t>(un menu au choix de l’élève)</a:t>
                      </a:r>
                      <a:endParaRPr lang="fr-FR" sz="1600" b="1" dirty="0">
                        <a:solidFill>
                          <a:srgbClr val="000000"/>
                        </a:solidFill>
                        <a:latin typeface="Arial Black" pitchFamily="34" charset="0"/>
                        <a:cs typeface="Arial Black"/>
                      </a:endParaRPr>
                    </a:p>
                    <a:p>
                      <a:pPr algn="ctr"/>
                      <a:endParaRPr lang="fr-FR" sz="1600" b="1" dirty="0">
                        <a:solidFill>
                          <a:srgbClr val="000000"/>
                        </a:solidFill>
                        <a:latin typeface="Arial Black" pitchFamily="34" charset="0"/>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1"/>
                  </a:ext>
                </a:extLst>
              </a:tr>
              <a:tr h="980513">
                <a:tc>
                  <a:txBody>
                    <a:bodyPr/>
                    <a:lstStyle/>
                    <a:p>
                      <a:pPr algn="ctr"/>
                      <a:r>
                        <a:rPr lang="fr-FR" sz="1600" b="0" dirty="0">
                          <a:solidFill>
                            <a:srgbClr val="000000"/>
                          </a:solidFill>
                          <a:latin typeface="Arial Black" pitchFamily="34" charset="0"/>
                          <a:cs typeface="Arial Black"/>
                        </a:rPr>
                        <a:t>CA 1</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mn-lt"/>
                          <a:cs typeface="Arial Black"/>
                        </a:rPr>
                        <a:t>Activités athlétiques</a:t>
                      </a:r>
                    </a:p>
                    <a:p>
                      <a:pPr algn="ctr"/>
                      <a:r>
                        <a:rPr lang="fr-FR" sz="1600" b="1" dirty="0" smtClean="0">
                          <a:solidFill>
                            <a:srgbClr val="000000"/>
                          </a:solidFill>
                          <a:latin typeface="+mn-lt"/>
                          <a:cs typeface="Arial Black"/>
                        </a:rPr>
                        <a:t>Demi-fond</a:t>
                      </a:r>
                      <a:r>
                        <a:rPr lang="fr-FR" sz="1600" b="1" baseline="0" dirty="0" smtClean="0">
                          <a:solidFill>
                            <a:srgbClr val="000000"/>
                          </a:solidFill>
                          <a:latin typeface="+mn-lt"/>
                          <a:cs typeface="Arial Black"/>
                        </a:rPr>
                        <a:t> et Pentabon</a:t>
                      </a:r>
                      <a:endParaRPr lang="fr-FR" sz="1600" b="1" dirty="0" smtClean="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Pentabon (menu 1)</a:t>
                      </a:r>
                    </a:p>
                    <a:p>
                      <a:pPr algn="ctr"/>
                      <a:r>
                        <a:rPr lang="fr-FR" sz="1600" b="1" dirty="0" smtClean="0">
                          <a:solidFill>
                            <a:srgbClr val="000000"/>
                          </a:solidFill>
                          <a:latin typeface="+mn-lt"/>
                          <a:cs typeface="Arial Black"/>
                        </a:rPr>
                        <a:t>Demi-fond (menu 2)</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2"/>
                  </a:ext>
                </a:extLst>
              </a:tr>
              <a:tr h="980513">
                <a:tc>
                  <a:txBody>
                    <a:bodyPr/>
                    <a:lstStyle/>
                    <a:p>
                      <a:pPr algn="ctr"/>
                      <a:r>
                        <a:rPr lang="fr-FR" sz="1600" b="0" dirty="0">
                          <a:solidFill>
                            <a:srgbClr val="000000"/>
                          </a:solidFill>
                          <a:latin typeface="Arial Black" pitchFamily="34" charset="0"/>
                          <a:cs typeface="Arial Black"/>
                        </a:rPr>
                        <a:t>CA 2</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mn-lt"/>
                          <a:cs typeface="Arial Black"/>
                        </a:rPr>
                        <a:t>Course d’orientation</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Natation Sauvetage</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400" b="1" dirty="0" smtClean="0">
                          <a:solidFill>
                            <a:srgbClr val="000000"/>
                          </a:solidFill>
                          <a:latin typeface="+mn-lt"/>
                          <a:cs typeface="Arial Black"/>
                        </a:rPr>
                        <a:t>Natation sauvetage (menu 3)</a:t>
                      </a:r>
                      <a:endParaRPr lang="fr-FR" sz="14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3"/>
                  </a:ext>
                </a:extLst>
              </a:tr>
              <a:tr h="980513">
                <a:tc>
                  <a:txBody>
                    <a:bodyPr/>
                    <a:lstStyle/>
                    <a:p>
                      <a:pPr algn="ctr"/>
                      <a:r>
                        <a:rPr lang="fr-FR" sz="1600" b="0" dirty="0">
                          <a:solidFill>
                            <a:srgbClr val="000000"/>
                          </a:solidFill>
                          <a:latin typeface="Arial Black" pitchFamily="34" charset="0"/>
                          <a:cs typeface="Arial Black"/>
                        </a:rPr>
                        <a:t>CA 3</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err="1" smtClean="0">
                          <a:solidFill>
                            <a:srgbClr val="000000"/>
                          </a:solidFill>
                          <a:latin typeface="+mn-lt"/>
                          <a:cs typeface="Arial Black"/>
                        </a:rPr>
                        <a:t>Acro</a:t>
                      </a:r>
                      <a:r>
                        <a:rPr lang="fr-FR" sz="1600" b="1" dirty="0" smtClean="0">
                          <a:solidFill>
                            <a:srgbClr val="000000"/>
                          </a:solidFill>
                          <a:latin typeface="+mn-lt"/>
                          <a:cs typeface="Arial Black"/>
                        </a:rPr>
                        <a:t>-danse et initiation STEP</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Acrosport</a:t>
                      </a:r>
                      <a:r>
                        <a:rPr lang="fr-FR" sz="1600" b="1" baseline="0" dirty="0" smtClean="0">
                          <a:solidFill>
                            <a:srgbClr val="000000"/>
                          </a:solidFill>
                          <a:latin typeface="+mn-lt"/>
                          <a:cs typeface="Arial Black"/>
                        </a:rPr>
                        <a:t> (menu 1)</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4"/>
                  </a:ext>
                </a:extLst>
              </a:tr>
              <a:tr h="980513">
                <a:tc>
                  <a:txBody>
                    <a:bodyPr/>
                    <a:lstStyle/>
                    <a:p>
                      <a:pPr algn="ctr"/>
                      <a:r>
                        <a:rPr lang="fr-FR" sz="1600" b="0" dirty="0">
                          <a:solidFill>
                            <a:srgbClr val="000000"/>
                          </a:solidFill>
                          <a:latin typeface="Arial Black" pitchFamily="34" charset="0"/>
                          <a:cs typeface="Arial Black"/>
                        </a:rPr>
                        <a:t>CA 4</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mn-lt"/>
                          <a:cs typeface="Arial Black"/>
                        </a:rPr>
                        <a:t>Badminton</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Savate Boxe française</a:t>
                      </a:r>
                    </a:p>
                    <a:p>
                      <a:pPr algn="ctr"/>
                      <a:endParaRPr lang="fr-FR" sz="1600" b="1" dirty="0" smtClean="0">
                        <a:solidFill>
                          <a:srgbClr val="000000"/>
                        </a:solidFill>
                        <a:latin typeface="+mn-lt"/>
                        <a:cs typeface="Arial Black"/>
                      </a:endParaRPr>
                    </a:p>
                    <a:p>
                      <a:pPr algn="ctr"/>
                      <a:r>
                        <a:rPr lang="fr-FR" sz="1600" b="1" dirty="0" smtClean="0">
                          <a:solidFill>
                            <a:srgbClr val="000000"/>
                          </a:solidFill>
                          <a:latin typeface="+mn-lt"/>
                          <a:cs typeface="Arial Black"/>
                        </a:rPr>
                        <a:t>Sports Collectifs</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Badminton (menu 2 &amp;</a:t>
                      </a:r>
                      <a:r>
                        <a:rPr lang="fr-FR" sz="1600" b="1" baseline="0" dirty="0" smtClean="0">
                          <a:solidFill>
                            <a:srgbClr val="000000"/>
                          </a:solidFill>
                          <a:latin typeface="+mn-lt"/>
                          <a:cs typeface="Arial Black"/>
                        </a:rPr>
                        <a:t> 3)</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5"/>
                  </a:ext>
                </a:extLst>
              </a:tr>
              <a:tr h="980513">
                <a:tc>
                  <a:txBody>
                    <a:bodyPr/>
                    <a:lstStyle/>
                    <a:p>
                      <a:pPr algn="ctr"/>
                      <a:r>
                        <a:rPr lang="fr-FR" sz="1600" b="0" dirty="0">
                          <a:solidFill>
                            <a:srgbClr val="000000"/>
                          </a:solidFill>
                          <a:latin typeface="Arial Black" pitchFamily="34" charset="0"/>
                          <a:cs typeface="Arial Black"/>
                        </a:rPr>
                        <a:t>CA 5</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endParaRPr lang="fr-FR" sz="1600" b="1">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Musculation</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STEP (menu1)</a:t>
                      </a:r>
                    </a:p>
                    <a:p>
                      <a:pPr algn="ctr"/>
                      <a:r>
                        <a:rPr lang="fr-FR" sz="1600" b="1" dirty="0" smtClean="0">
                          <a:solidFill>
                            <a:srgbClr val="000000"/>
                          </a:solidFill>
                          <a:latin typeface="+mn-lt"/>
                          <a:cs typeface="Arial Black"/>
                        </a:rPr>
                        <a:t>Musculation (menu 2 &amp; 3)</a:t>
                      </a:r>
                      <a:endParaRPr lang="fr-FR" sz="1600" b="1" dirty="0">
                        <a:solidFill>
                          <a:srgbClr val="000000"/>
                        </a:solidFill>
                        <a:latin typeface="+mn-lt"/>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0298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217520819"/>
              </p:ext>
            </p:extLst>
          </p:nvPr>
        </p:nvGraphicFramePr>
        <p:xfrm>
          <a:off x="0" y="-2"/>
          <a:ext cx="9144000" cy="6849368"/>
        </p:xfrm>
        <a:graphic>
          <a:graphicData uri="http://schemas.openxmlformats.org/drawingml/2006/table">
            <a:tbl>
              <a:tblPr firstRow="1" bandRow="1">
                <a:tableStyleId>{69C7853C-536D-4A76-A0AE-DD22124D55A5}</a:tableStyleId>
              </a:tblPr>
              <a:tblGrid>
                <a:gridCol w="1773936">
                  <a:extLst>
                    <a:ext uri="{9D8B030D-6E8A-4147-A177-3AD203B41FA5}">
                      <a16:colId xmlns:a16="http://schemas.microsoft.com/office/drawing/2014/main" xmlns="" val="20000"/>
                    </a:ext>
                  </a:extLst>
                </a:gridCol>
                <a:gridCol w="2359152">
                  <a:extLst>
                    <a:ext uri="{9D8B030D-6E8A-4147-A177-3AD203B41FA5}">
                      <a16:colId xmlns:a16="http://schemas.microsoft.com/office/drawing/2014/main" xmlns="" val="20001"/>
                    </a:ext>
                  </a:extLst>
                </a:gridCol>
                <a:gridCol w="2642616">
                  <a:extLst>
                    <a:ext uri="{9D8B030D-6E8A-4147-A177-3AD203B41FA5}">
                      <a16:colId xmlns:a16="http://schemas.microsoft.com/office/drawing/2014/main" xmlns="" val="20002"/>
                    </a:ext>
                  </a:extLst>
                </a:gridCol>
                <a:gridCol w="2368296">
                  <a:extLst>
                    <a:ext uri="{9D8B030D-6E8A-4147-A177-3AD203B41FA5}">
                      <a16:colId xmlns:a16="http://schemas.microsoft.com/office/drawing/2014/main" xmlns="" val="20003"/>
                    </a:ext>
                  </a:extLst>
                </a:gridCol>
              </a:tblGrid>
              <a:tr h="473668">
                <a:tc gridSpan="4">
                  <a:txBody>
                    <a:bodyPr/>
                    <a:lstStyle/>
                    <a:p>
                      <a:pPr algn="ctr"/>
                      <a:r>
                        <a:rPr lang="fr-FR" sz="1600" dirty="0">
                          <a:solidFill>
                            <a:srgbClr val="000000"/>
                          </a:solidFill>
                          <a:latin typeface="Arial Black" pitchFamily="34" charset="0"/>
                          <a:cs typeface="Arial Black"/>
                        </a:rPr>
                        <a:t>PROGRAMMATION DES </a:t>
                      </a:r>
                      <a:r>
                        <a:rPr lang="fr-FR" sz="1600" dirty="0" smtClean="0">
                          <a:solidFill>
                            <a:srgbClr val="000000"/>
                          </a:solidFill>
                          <a:latin typeface="Arial Black" pitchFamily="34" charset="0"/>
                          <a:cs typeface="Arial Black"/>
                        </a:rPr>
                        <a:t>APSA Filière professionnelle.</a:t>
                      </a:r>
                      <a:endParaRPr lang="fr-FR" sz="1600" b="1" dirty="0">
                        <a:solidFill>
                          <a:srgbClr val="000000"/>
                        </a:solidFill>
                        <a:latin typeface="Arial Black" pitchFamily="34" charset="0"/>
                        <a:cs typeface="Arial Black"/>
                      </a:endParaRPr>
                    </a:p>
                  </a:txBody>
                  <a:tcPr anchor="ctr">
                    <a:solidFill>
                      <a:schemeClr val="accent1"/>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00"/>
                  </a:ext>
                </a:extLst>
              </a:tr>
              <a:tr h="11261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dirty="0">
                          <a:solidFill>
                            <a:srgbClr val="000000"/>
                          </a:solidFill>
                          <a:latin typeface="Arial Black" pitchFamily="34" charset="0"/>
                          <a:cs typeface="Arial Black"/>
                        </a:rPr>
                        <a:t>Champs </a:t>
                      </a:r>
                      <a:r>
                        <a:rPr lang="fr-FR" sz="1200" b="1" dirty="0" smtClean="0">
                          <a:solidFill>
                            <a:srgbClr val="000000"/>
                          </a:solidFill>
                          <a:latin typeface="Arial Black" pitchFamily="34" charset="0"/>
                          <a:cs typeface="Arial Black"/>
                        </a:rPr>
                        <a:t>d’apprentissages</a:t>
                      </a:r>
                      <a:endParaRPr lang="fr-FR" sz="1200" b="1" i="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dirty="0" smtClean="0">
                          <a:solidFill>
                            <a:srgbClr val="000000"/>
                          </a:solidFill>
                          <a:latin typeface="Arial Black" pitchFamily="34" charset="0"/>
                          <a:cs typeface="Arial Black"/>
                        </a:rPr>
                        <a:t>2</a:t>
                      </a:r>
                      <a:r>
                        <a:rPr lang="fr-FR" sz="1600" baseline="30000" dirty="0" smtClean="0">
                          <a:solidFill>
                            <a:srgbClr val="000000"/>
                          </a:solidFill>
                          <a:latin typeface="Arial Black" pitchFamily="34" charset="0"/>
                          <a:cs typeface="Arial Black"/>
                        </a:rPr>
                        <a:t>nde</a:t>
                      </a:r>
                      <a:r>
                        <a:rPr lang="fr-FR" sz="1600" dirty="0" smtClean="0">
                          <a:solidFill>
                            <a:srgbClr val="000000"/>
                          </a:solidFill>
                          <a:latin typeface="Arial Black" pitchFamily="34" charset="0"/>
                          <a:cs typeface="Arial Black"/>
                        </a:rPr>
                        <a:t> MRC</a:t>
                      </a: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solidFill>
                            <a:srgbClr val="000000"/>
                          </a:solidFill>
                          <a:latin typeface="Arial Black" pitchFamily="34" charset="0"/>
                          <a:cs typeface="Arial Black"/>
                        </a:rPr>
                        <a:t>1ères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solidFill>
                            <a:srgbClr val="000000"/>
                          </a:solidFill>
                          <a:latin typeface="Arial Black" pitchFamily="34" charset="0"/>
                          <a:cs typeface="Arial Black"/>
                        </a:rPr>
                        <a:t>Vente</a:t>
                      </a:r>
                      <a:r>
                        <a:rPr lang="fr-FR" sz="1600" baseline="0" dirty="0" smtClean="0">
                          <a:solidFill>
                            <a:srgbClr val="000000"/>
                          </a:solidFill>
                          <a:latin typeface="Arial Black" pitchFamily="34" charset="0"/>
                          <a:cs typeface="Arial Black"/>
                        </a:rPr>
                        <a:t> /</a:t>
                      </a:r>
                      <a:r>
                        <a:rPr lang="fr-FR" sz="1600" dirty="0" smtClean="0">
                          <a:solidFill>
                            <a:srgbClr val="000000"/>
                          </a:solidFill>
                          <a:latin typeface="Arial Black" pitchFamily="34" charset="0"/>
                          <a:cs typeface="Arial Black"/>
                        </a:rPr>
                        <a:t> Commerce</a:t>
                      </a:r>
                      <a:endParaRPr lang="fr-FR" sz="1600" dirty="0">
                        <a:solidFill>
                          <a:srgbClr val="000000"/>
                        </a:solidFill>
                        <a:latin typeface="Arial Black" pitchFamily="34" charset="0"/>
                        <a:cs typeface="Arial Black"/>
                      </a:endParaRPr>
                    </a:p>
                    <a:p>
                      <a:pPr algn="ct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solidFill>
                            <a:srgbClr val="000000"/>
                          </a:solidFill>
                          <a:latin typeface="Arial Black" pitchFamily="34" charset="0"/>
                          <a:cs typeface="Arial Black"/>
                        </a:rPr>
                        <a:t>Terminales</a:t>
                      </a:r>
                    </a:p>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smtClean="0">
                          <a:solidFill>
                            <a:srgbClr val="000000"/>
                          </a:solidFill>
                          <a:latin typeface="Arial Black" pitchFamily="34" charset="0"/>
                          <a:cs typeface="Arial Black"/>
                        </a:rPr>
                        <a:t>Vente / Commerce</a:t>
                      </a:r>
                      <a:endParaRPr lang="fr-FR" sz="1600" dirty="0">
                        <a:solidFill>
                          <a:srgbClr val="000000"/>
                        </a:solidFill>
                        <a:latin typeface="Arial Black" pitchFamily="34" charset="0"/>
                        <a:cs typeface="Arial Black"/>
                      </a:endParaRPr>
                    </a:p>
                    <a:p>
                      <a:pPr algn="ct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1"/>
                  </a:ext>
                </a:extLst>
              </a:tr>
              <a:tr h="1124387">
                <a:tc>
                  <a:txBody>
                    <a:bodyPr/>
                    <a:lstStyle/>
                    <a:p>
                      <a:pPr algn="ctr"/>
                      <a:r>
                        <a:rPr lang="fr-FR" sz="1600" dirty="0">
                          <a:solidFill>
                            <a:srgbClr val="000000"/>
                          </a:solidFill>
                          <a:latin typeface="Arial Black" pitchFamily="34" charset="0"/>
                          <a:cs typeface="Arial Black"/>
                        </a:rPr>
                        <a:t>CA 1</a:t>
                      </a: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mn-lt"/>
                          <a:cs typeface="Arial Black"/>
                        </a:rPr>
                        <a:t>Activités athlétiques</a:t>
                      </a:r>
                    </a:p>
                    <a:p>
                      <a:pPr algn="ctr"/>
                      <a:r>
                        <a:rPr lang="fr-FR" sz="1600" b="1" dirty="0" smtClean="0">
                          <a:solidFill>
                            <a:srgbClr val="000000"/>
                          </a:solidFill>
                          <a:latin typeface="+mn-lt"/>
                          <a:cs typeface="Arial Black"/>
                        </a:rPr>
                        <a:t>Courses et Sauts</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Activités athlétiques</a:t>
                      </a:r>
                    </a:p>
                    <a:p>
                      <a:pPr algn="ctr"/>
                      <a:r>
                        <a:rPr lang="fr-FR" sz="1600" b="1" dirty="0" smtClean="0">
                          <a:solidFill>
                            <a:srgbClr val="000000"/>
                          </a:solidFill>
                          <a:latin typeface="+mn-lt"/>
                          <a:cs typeface="Arial Black"/>
                        </a:rPr>
                        <a:t>Demi-fond</a:t>
                      </a:r>
                      <a:r>
                        <a:rPr lang="fr-FR" sz="1600" b="1" baseline="0" dirty="0" smtClean="0">
                          <a:solidFill>
                            <a:srgbClr val="000000"/>
                          </a:solidFill>
                          <a:latin typeface="+mn-lt"/>
                          <a:cs typeface="Arial Black"/>
                        </a:rPr>
                        <a:t> et Pentabon</a:t>
                      </a:r>
                      <a:endParaRPr lang="fr-FR" sz="1600" b="1" dirty="0" smtClean="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Demi-fond</a:t>
                      </a:r>
                      <a:r>
                        <a:rPr lang="fr-FR" sz="1600" b="1" baseline="0" dirty="0" smtClean="0">
                          <a:solidFill>
                            <a:srgbClr val="000000"/>
                          </a:solidFill>
                          <a:latin typeface="+mn-lt"/>
                          <a:cs typeface="Arial Black"/>
                        </a:rPr>
                        <a:t> OU Pentabon au choix de l’élève.</a:t>
                      </a:r>
                      <a:endParaRPr lang="fr-FR" sz="1600" b="1" dirty="0" smtClean="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extLst>
                  <a:ext uri="{0D108BD9-81ED-4DB2-BD59-A6C34878D82A}">
                    <a16:rowId xmlns:a16="http://schemas.microsoft.com/office/drawing/2014/main" xmlns="" val="10002"/>
                  </a:ext>
                </a:extLst>
              </a:tr>
              <a:tr h="1024810">
                <a:tc>
                  <a:txBody>
                    <a:bodyPr/>
                    <a:lstStyle/>
                    <a:p>
                      <a:pPr algn="ctr"/>
                      <a:r>
                        <a:rPr lang="fr-FR" sz="1600" dirty="0">
                          <a:solidFill>
                            <a:srgbClr val="000000"/>
                          </a:solidFill>
                          <a:latin typeface="Arial Black" pitchFamily="34" charset="0"/>
                          <a:cs typeface="Arial Black"/>
                        </a:rPr>
                        <a:t>CA 2</a:t>
                      </a: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mn-lt"/>
                          <a:cs typeface="Arial Black"/>
                        </a:rPr>
                        <a:t>Course d’orientation</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extLst>
                  <a:ext uri="{0D108BD9-81ED-4DB2-BD59-A6C34878D82A}">
                    <a16:rowId xmlns:a16="http://schemas.microsoft.com/office/drawing/2014/main" xmlns="" val="10003"/>
                  </a:ext>
                </a:extLst>
              </a:tr>
              <a:tr h="1033442">
                <a:tc>
                  <a:txBody>
                    <a:bodyPr/>
                    <a:lstStyle/>
                    <a:p>
                      <a:pPr algn="ctr"/>
                      <a:r>
                        <a:rPr lang="fr-FR" sz="1600" dirty="0">
                          <a:solidFill>
                            <a:srgbClr val="000000"/>
                          </a:solidFill>
                          <a:latin typeface="Arial Black" pitchFamily="34" charset="0"/>
                          <a:cs typeface="Arial Black"/>
                        </a:rPr>
                        <a:t>CA 3</a:t>
                      </a: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mn-lt"/>
                          <a:cs typeface="Arial Black"/>
                        </a:rPr>
                        <a:t>Hip-hop</a:t>
                      </a:r>
                      <a:r>
                        <a:rPr lang="fr-FR" sz="1600" b="1" baseline="0" dirty="0" smtClean="0">
                          <a:solidFill>
                            <a:srgbClr val="000000"/>
                          </a:solidFill>
                          <a:latin typeface="+mn-lt"/>
                          <a:cs typeface="Arial Black"/>
                        </a:rPr>
                        <a:t> /Break-dance</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extLst>
                  <a:ext uri="{0D108BD9-81ED-4DB2-BD59-A6C34878D82A}">
                    <a16:rowId xmlns:a16="http://schemas.microsoft.com/office/drawing/2014/main" xmlns="" val="10004"/>
                  </a:ext>
                </a:extLst>
              </a:tr>
              <a:tr h="1033442">
                <a:tc>
                  <a:txBody>
                    <a:bodyPr/>
                    <a:lstStyle/>
                    <a:p>
                      <a:pPr algn="ctr"/>
                      <a:r>
                        <a:rPr lang="fr-FR" sz="1600" dirty="0">
                          <a:solidFill>
                            <a:srgbClr val="000000"/>
                          </a:solidFill>
                          <a:latin typeface="Arial Black" pitchFamily="34" charset="0"/>
                          <a:cs typeface="Arial Black"/>
                        </a:rPr>
                        <a:t>CA 4</a:t>
                      </a: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600" b="1" dirty="0" smtClean="0">
                          <a:solidFill>
                            <a:srgbClr val="000000"/>
                          </a:solidFill>
                          <a:latin typeface="+mn-lt"/>
                          <a:cs typeface="Arial Black"/>
                        </a:rPr>
                        <a:t>Badminton</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Badminton</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Badminton</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extLst>
                  <a:ext uri="{0D108BD9-81ED-4DB2-BD59-A6C34878D82A}">
                    <a16:rowId xmlns:a16="http://schemas.microsoft.com/office/drawing/2014/main" xmlns="" val="10005"/>
                  </a:ext>
                </a:extLst>
              </a:tr>
              <a:tr h="1033442">
                <a:tc>
                  <a:txBody>
                    <a:bodyPr/>
                    <a:lstStyle/>
                    <a:p>
                      <a:pPr algn="ctr"/>
                      <a:r>
                        <a:rPr lang="fr-FR" sz="1600" dirty="0">
                          <a:solidFill>
                            <a:srgbClr val="000000"/>
                          </a:solidFill>
                          <a:latin typeface="Arial Black" pitchFamily="34" charset="0"/>
                          <a:cs typeface="Arial Black"/>
                        </a:rPr>
                        <a:t>CA 5</a:t>
                      </a:r>
                      <a:endParaRPr lang="fr-FR" sz="1600" b="1"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endParaRPr lang="fr-FR" sz="1600" b="1">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Musculation</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tc>
                  <a:txBody>
                    <a:bodyPr/>
                    <a:lstStyle/>
                    <a:p>
                      <a:pPr algn="ctr"/>
                      <a:r>
                        <a:rPr lang="fr-FR" sz="1600" b="1" dirty="0" smtClean="0">
                          <a:solidFill>
                            <a:srgbClr val="000000"/>
                          </a:solidFill>
                          <a:latin typeface="+mn-lt"/>
                          <a:cs typeface="Arial Black"/>
                        </a:rPr>
                        <a:t>Musculation</a:t>
                      </a:r>
                      <a:endParaRPr lang="fr-FR" sz="1600" b="1" dirty="0">
                        <a:solidFill>
                          <a:srgbClr val="000000"/>
                        </a:solidFill>
                        <a:latin typeface="+mn-lt"/>
                        <a:cs typeface="Arial Black"/>
                      </a:endParaRPr>
                    </a:p>
                  </a:txBody>
                  <a:tcPr anchor="ct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0298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1121653176"/>
              </p:ext>
            </p:extLst>
          </p:nvPr>
        </p:nvGraphicFramePr>
        <p:xfrm>
          <a:off x="0" y="-86688"/>
          <a:ext cx="9144000" cy="6944688"/>
        </p:xfrm>
        <a:graphic>
          <a:graphicData uri="http://schemas.openxmlformats.org/drawingml/2006/table">
            <a:tbl>
              <a:tblPr firstRow="1" bandRow="1">
                <a:tableStyleId>{3C2FFA5D-87B4-456A-9821-1D502468CF0F}</a:tableStyleId>
              </a:tblPr>
              <a:tblGrid>
                <a:gridCol w="2483556">
                  <a:extLst>
                    <a:ext uri="{9D8B030D-6E8A-4147-A177-3AD203B41FA5}">
                      <a16:colId xmlns:a16="http://schemas.microsoft.com/office/drawing/2014/main" xmlns="" val="20000"/>
                    </a:ext>
                  </a:extLst>
                </a:gridCol>
                <a:gridCol w="3302000">
                  <a:extLst>
                    <a:ext uri="{9D8B030D-6E8A-4147-A177-3AD203B41FA5}">
                      <a16:colId xmlns:a16="http://schemas.microsoft.com/office/drawing/2014/main" xmlns="" val="20001"/>
                    </a:ext>
                  </a:extLst>
                </a:gridCol>
                <a:gridCol w="3358444">
                  <a:extLst>
                    <a:ext uri="{9D8B030D-6E8A-4147-A177-3AD203B41FA5}">
                      <a16:colId xmlns:a16="http://schemas.microsoft.com/office/drawing/2014/main" xmlns="" val="20002"/>
                    </a:ext>
                  </a:extLst>
                </a:gridCol>
              </a:tblGrid>
              <a:tr h="462445">
                <a:tc gridSpan="3">
                  <a:txBody>
                    <a:bodyPr/>
                    <a:lstStyle/>
                    <a:p>
                      <a:pPr algn="ctr"/>
                      <a:r>
                        <a:rPr lang="fr-FR" dirty="0">
                          <a:solidFill>
                            <a:sysClr val="windowText" lastClr="000000"/>
                          </a:solidFill>
                          <a:latin typeface="Arial Black" pitchFamily="34" charset="0"/>
                        </a:rPr>
                        <a:t>OUTILS</a:t>
                      </a:r>
                      <a:r>
                        <a:rPr lang="fr-FR" baseline="0" dirty="0">
                          <a:solidFill>
                            <a:sysClr val="windowText" lastClr="000000"/>
                          </a:solidFill>
                          <a:latin typeface="Arial Black" pitchFamily="34" charset="0"/>
                        </a:rPr>
                        <a:t> DE SUIVI ET D’ÉVALUATION DU PROJET</a:t>
                      </a:r>
                      <a:endParaRPr lang="fr-FR" dirty="0">
                        <a:solidFill>
                          <a:sysClr val="windowText" lastClr="000000"/>
                        </a:solidFill>
                        <a:latin typeface="Arial Black" pitchFamily="34" charset="0"/>
                        <a:cs typeface="Arial Black"/>
                      </a:endParaRPr>
                    </a:p>
                  </a:txBody>
                  <a:tcPr anchor="ctr">
                    <a:solidFill>
                      <a:schemeClr val="tx2"/>
                    </a:solid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xmlns="" val="10000"/>
                  </a:ext>
                </a:extLst>
              </a:tr>
              <a:tr h="809278">
                <a:tc>
                  <a:txBody>
                    <a:bodyPr/>
                    <a:lstStyle/>
                    <a:p>
                      <a:pPr algn="ctr"/>
                      <a:r>
                        <a:rPr lang="fr-FR" u="sng" dirty="0"/>
                        <a:t>Exemples</a:t>
                      </a:r>
                      <a:r>
                        <a:rPr lang="fr-FR" u="sng" baseline="0" dirty="0"/>
                        <a:t> d’indicateurs</a:t>
                      </a:r>
                      <a:endParaRPr lang="fr-FR" i="1" u="sng"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u="sng" dirty="0"/>
                        <a:t>Constats</a:t>
                      </a:r>
                      <a:endParaRPr lang="fr-FR" u="sng"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u="sng" dirty="0"/>
                        <a:t>Propositions d’évolutions</a:t>
                      </a:r>
                      <a:endParaRPr lang="fr-FR" u="sng"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1"/>
                  </a:ext>
                </a:extLst>
              </a:tr>
              <a:tr h="1211340">
                <a:tc>
                  <a:txBody>
                    <a:bodyPr/>
                    <a:lstStyle/>
                    <a:p>
                      <a:pPr algn="ctr"/>
                      <a:r>
                        <a:rPr lang="fr-FR" sz="1400" dirty="0">
                          <a:latin typeface="Arial Black" pitchFamily="34" charset="0"/>
                        </a:rPr>
                        <a:t>Résultats</a:t>
                      </a:r>
                      <a:r>
                        <a:rPr lang="fr-FR" sz="1400" baseline="0" dirty="0">
                          <a:latin typeface="Arial Black" pitchFamily="34" charset="0"/>
                        </a:rPr>
                        <a:t> : </a:t>
                      </a:r>
                    </a:p>
                    <a:p>
                      <a:pPr algn="ctr"/>
                      <a:r>
                        <a:rPr lang="fr-FR" sz="1400" baseline="0" dirty="0">
                          <a:latin typeface="Arial Black" pitchFamily="34" charset="0"/>
                        </a:rPr>
                        <a:t>aux examens, par champ, par activité </a:t>
                      </a:r>
                      <a:r>
                        <a:rPr lang="mr-IN" sz="1400" baseline="0" dirty="0">
                          <a:latin typeface="Arial Black" pitchFamily="34" charset="0"/>
                        </a:rPr>
                        <a:t>…</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*Difficulté des barèmes de natation sportive</a:t>
                      </a:r>
                    </a:p>
                    <a:p>
                      <a:endParaRPr lang="fr-FR" sz="1200" dirty="0" smtClean="0"/>
                    </a:p>
                    <a:p>
                      <a:r>
                        <a:rPr lang="fr-FR" sz="1200" dirty="0" smtClean="0"/>
                        <a:t>*Mauvais résultats des élèves au baccalauréat en sports collectifs</a:t>
                      </a:r>
                    </a:p>
                    <a:p>
                      <a:r>
                        <a:rPr lang="fr-FR" sz="1200" dirty="0" smtClean="0"/>
                        <a:t>*Activité</a:t>
                      </a:r>
                      <a:r>
                        <a:rPr lang="fr-FR" sz="1200" baseline="0" dirty="0" smtClean="0"/>
                        <a:t> artistique compliquées en seconde bac pro</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solidFill>
                            <a:srgbClr val="000000"/>
                          </a:solidFill>
                          <a:latin typeface="+mn-lt"/>
                          <a:cs typeface="Arial Black"/>
                        </a:rPr>
                        <a:t>*Evaluation au baccalauréat en natation SAUVETAGE (CA3)</a:t>
                      </a:r>
                    </a:p>
                    <a:p>
                      <a:r>
                        <a:rPr lang="fr-FR" sz="1200" dirty="0" smtClean="0">
                          <a:solidFill>
                            <a:srgbClr val="000000"/>
                          </a:solidFill>
                          <a:latin typeface="+mn-lt"/>
                          <a:cs typeface="Arial Black"/>
                        </a:rPr>
                        <a:t>*Abandon du handball</a:t>
                      </a:r>
                      <a:r>
                        <a:rPr lang="fr-FR" sz="1200" baseline="0" dirty="0" smtClean="0">
                          <a:solidFill>
                            <a:srgbClr val="000000"/>
                          </a:solidFill>
                          <a:latin typeface="+mn-lt"/>
                          <a:cs typeface="Arial Black"/>
                        </a:rPr>
                        <a:t> en terminale</a:t>
                      </a:r>
                    </a:p>
                    <a:p>
                      <a:endParaRPr lang="fr-FR" sz="1200" baseline="0" dirty="0" smtClean="0">
                        <a:solidFill>
                          <a:srgbClr val="000000"/>
                        </a:solidFill>
                        <a:latin typeface="+mn-lt"/>
                        <a:cs typeface="Arial Black"/>
                      </a:endParaRPr>
                    </a:p>
                    <a:p>
                      <a:endParaRPr lang="fr-FR" sz="1200" baseline="0" dirty="0" smtClean="0">
                        <a:solidFill>
                          <a:srgbClr val="000000"/>
                        </a:solidFill>
                        <a:latin typeface="+mn-lt"/>
                        <a:cs typeface="Arial Black"/>
                      </a:endParaRPr>
                    </a:p>
                    <a:p>
                      <a:r>
                        <a:rPr lang="fr-FR" sz="1200" baseline="0" dirty="0" smtClean="0">
                          <a:solidFill>
                            <a:srgbClr val="000000"/>
                          </a:solidFill>
                          <a:latin typeface="+mn-lt"/>
                          <a:cs typeface="Arial Black"/>
                        </a:rPr>
                        <a:t>*Proposition du </a:t>
                      </a:r>
                      <a:r>
                        <a:rPr lang="fr-FR" sz="1200" baseline="0" dirty="0" err="1" smtClean="0">
                          <a:solidFill>
                            <a:srgbClr val="000000"/>
                          </a:solidFill>
                          <a:latin typeface="+mn-lt"/>
                          <a:cs typeface="Arial Black"/>
                        </a:rPr>
                        <a:t>hip-Hop</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2"/>
                  </a:ext>
                </a:extLst>
              </a:tr>
              <a:tr h="605670">
                <a:tc>
                  <a:txBody>
                    <a:bodyPr/>
                    <a:lstStyle/>
                    <a:p>
                      <a:pPr algn="ctr"/>
                      <a:r>
                        <a:rPr lang="fr-FR" sz="1400" dirty="0">
                          <a:latin typeface="Arial Black" pitchFamily="34" charset="0"/>
                        </a:rPr>
                        <a:t>Écart filles / garçons en EPS</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just"/>
                      <a:r>
                        <a:rPr lang="fr-FR" sz="1200" dirty="0" smtClean="0"/>
                        <a:t>Les garçons obtiennent</a:t>
                      </a:r>
                      <a:r>
                        <a:rPr lang="fr-FR" sz="1200" baseline="0" dirty="0" smtClean="0"/>
                        <a:t> de bien meilleurs résultats en </a:t>
                      </a:r>
                      <a:r>
                        <a:rPr lang="fr-FR" sz="1200" dirty="0" smtClean="0"/>
                        <a:t>Pentabond</a:t>
                      </a:r>
                      <a:endParaRPr lang="fr-FR" sz="1200" i="1" dirty="0">
                        <a:solidFill>
                          <a:schemeClr val="bg1">
                            <a:lumMod val="50000"/>
                          </a:schemeClr>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solidFill>
                            <a:srgbClr val="000000"/>
                          </a:solidFill>
                          <a:latin typeface="+mn-lt"/>
                          <a:cs typeface="Arial Black"/>
                        </a:rPr>
                        <a:t>Affinement barème fille et validation par inspection académique</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3"/>
                  </a:ext>
                </a:extLst>
              </a:tr>
              <a:tr h="838620">
                <a:tc>
                  <a:txBody>
                    <a:bodyPr/>
                    <a:lstStyle/>
                    <a:p>
                      <a:pPr algn="ctr"/>
                      <a:r>
                        <a:rPr lang="fr-FR" sz="1400" dirty="0">
                          <a:latin typeface="Arial Black" pitchFamily="34" charset="0"/>
                        </a:rPr>
                        <a:t>Inaptitudes</a:t>
                      </a:r>
                    </a:p>
                    <a:p>
                      <a:pPr algn="ctr"/>
                      <a:r>
                        <a:rPr lang="fr-FR" sz="1400" dirty="0">
                          <a:latin typeface="Arial Black" pitchFamily="34" charset="0"/>
                        </a:rPr>
                        <a:t>Absentéisme</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Quelques inaptitudes annuelles..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latin typeface="+mn-lt"/>
                        </a:rPr>
                        <a:t>Proposition d’un menu en</a:t>
                      </a:r>
                      <a:r>
                        <a:rPr lang="fr-FR" sz="1200" baseline="0" dirty="0" smtClean="0">
                          <a:latin typeface="+mn-lt"/>
                        </a:rPr>
                        <a:t> terminale accessibles aux élèves inaptes partiellement qui peuvent réaliser une épreuve en marche et activité adaptée en musculation</a:t>
                      </a:r>
                      <a:r>
                        <a:rPr lang="fr-FR" sz="1200" dirty="0" smtClean="0">
                          <a:latin typeface="+mn-lt"/>
                        </a:rPr>
                        <a:t>.</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4"/>
                  </a:ext>
                </a:extLst>
              </a:tr>
              <a:tr h="717486">
                <a:tc>
                  <a:txBody>
                    <a:bodyPr/>
                    <a:lstStyle/>
                    <a:p>
                      <a:pPr algn="ctr"/>
                      <a:r>
                        <a:rPr lang="fr-FR" sz="1400" dirty="0">
                          <a:latin typeface="Arial Black" pitchFamily="34" charset="0"/>
                        </a:rPr>
                        <a:t>Liens :</a:t>
                      </a:r>
                    </a:p>
                    <a:p>
                      <a:pPr algn="ctr"/>
                      <a:r>
                        <a:rPr lang="fr-FR" sz="1400" baseline="0" dirty="0">
                          <a:latin typeface="Arial Black" pitchFamily="34" charset="0"/>
                        </a:rPr>
                        <a:t>collège / lycée</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Questionnaire de rentrée</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solidFill>
                            <a:srgbClr val="000000"/>
                          </a:solidFill>
                          <a:latin typeface="+mn-lt"/>
                          <a:cs typeface="Arial Black"/>
                        </a:rPr>
                        <a:t>Attention particulière aux élèves qui n’auraient pas pratiqué les activités proposées  durant le cycle 4.</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6"/>
                  </a:ext>
                </a:extLst>
              </a:tr>
              <a:tr h="838620">
                <a:tc>
                  <a:txBody>
                    <a:bodyPr/>
                    <a:lstStyle/>
                    <a:p>
                      <a:pPr algn="ctr"/>
                      <a:r>
                        <a:rPr lang="fr-FR" sz="1400" dirty="0">
                          <a:latin typeface="Arial Black" pitchFamily="34" charset="0"/>
                        </a:rPr>
                        <a:t>Projets</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Baisse d’effectif en option sport.</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latin typeface="+mn-lt"/>
                        </a:rPr>
                        <a:t>Questionnaire / arrêt de la gymnastique remplacée par le squash / Séjour ski ajouté au séjour voile sur les deux années, musculation.</a:t>
                      </a:r>
                    </a:p>
                    <a:p>
                      <a:r>
                        <a:rPr lang="fr-FR" sz="1200" dirty="0" smtClean="0">
                          <a:solidFill>
                            <a:srgbClr val="000000"/>
                          </a:solidFill>
                          <a:latin typeface="+mn-lt"/>
                          <a:cs typeface="Arial Black"/>
                        </a:rPr>
                        <a:t>Effectifs complets actuellement.</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7"/>
                  </a:ext>
                </a:extLst>
              </a:tr>
              <a:tr h="710944">
                <a:tc>
                  <a:txBody>
                    <a:bodyPr/>
                    <a:lstStyle/>
                    <a:p>
                      <a:pPr algn="ctr"/>
                      <a:r>
                        <a:rPr lang="fr-FR" sz="1400" dirty="0">
                          <a:latin typeface="Arial Black" pitchFamily="34" charset="0"/>
                        </a:rPr>
                        <a:t>Actions diverses</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Athlétisme en terminale de 13h10 à 15h</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latin typeface="+mn-lt"/>
                        </a:rPr>
                        <a:t>Interdisciplinarité  avec option</a:t>
                      </a:r>
                      <a:r>
                        <a:rPr lang="fr-FR" sz="1200" baseline="0" dirty="0" smtClean="0">
                          <a:latin typeface="+mn-lt"/>
                        </a:rPr>
                        <a:t> EPS. Dossier présenté aux élèves de l’établissement sur la nutrition</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8"/>
                  </a:ext>
                </a:extLst>
              </a:tr>
              <a:tr h="750285">
                <a:tc>
                  <a:txBody>
                    <a:bodyPr/>
                    <a:lstStyle/>
                    <a:p>
                      <a:pPr algn="ctr"/>
                      <a:r>
                        <a:rPr lang="fr-FR" sz="1400" dirty="0" smtClean="0">
                          <a:latin typeface="Arial Black" pitchFamily="34" charset="0"/>
                        </a:rPr>
                        <a:t>AS</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solidFill>
                            <a:srgbClr val="000000"/>
                          </a:solidFill>
                          <a:latin typeface="+mn-lt"/>
                          <a:cs typeface="Arial Black"/>
                        </a:rPr>
                        <a:t>Problème des rencontres  de sports</a:t>
                      </a:r>
                      <a:r>
                        <a:rPr lang="fr-FR" sz="1200" baseline="0" dirty="0" smtClean="0">
                          <a:solidFill>
                            <a:srgbClr val="000000"/>
                          </a:solidFill>
                          <a:latin typeface="+mn-lt"/>
                          <a:cs typeface="Arial Black"/>
                        </a:rPr>
                        <a:t> </a:t>
                      </a:r>
                      <a:r>
                        <a:rPr lang="fr-FR" sz="1200" dirty="0" smtClean="0">
                          <a:solidFill>
                            <a:srgbClr val="000000"/>
                          </a:solidFill>
                          <a:latin typeface="+mn-lt"/>
                          <a:cs typeface="Arial Black"/>
                        </a:rPr>
                        <a:t>collectifs durant la crise Covid19 qui n’ont pas lieu</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solidFill>
                            <a:srgbClr val="000000"/>
                          </a:solidFill>
                          <a:latin typeface="+mn-lt"/>
                          <a:cs typeface="Arial Black"/>
                        </a:rPr>
                        <a:t>Tournoi annuel interclasse (même niveau de classe) sur l’heure d’AS du jeudi soir sur des installations à proximité de l’établissement</a:t>
                      </a:r>
                      <a:endParaRPr lang="fr-FR" sz="1200" dirty="0">
                        <a:solidFill>
                          <a:srgbClr val="000000"/>
                        </a:solidFill>
                        <a:latin typeface="+mn-lt"/>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50828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471273198"/>
              </p:ext>
            </p:extLst>
          </p:nvPr>
        </p:nvGraphicFramePr>
        <p:xfrm>
          <a:off x="1" y="0"/>
          <a:ext cx="9143999" cy="6857998"/>
        </p:xfrm>
        <a:graphic>
          <a:graphicData uri="http://schemas.openxmlformats.org/drawingml/2006/table">
            <a:tbl>
              <a:tblPr firstRow="1" bandRow="1">
                <a:tableStyleId>{284E427A-3D55-4303-BF80-6455036E1DE7}</a:tableStyleId>
              </a:tblPr>
              <a:tblGrid>
                <a:gridCol w="1024758">
                  <a:extLst>
                    <a:ext uri="{9D8B030D-6E8A-4147-A177-3AD203B41FA5}">
                      <a16:colId xmlns:a16="http://schemas.microsoft.com/office/drawing/2014/main" xmlns="" val="20000"/>
                    </a:ext>
                  </a:extLst>
                </a:gridCol>
                <a:gridCol w="8119241">
                  <a:extLst>
                    <a:ext uri="{9D8B030D-6E8A-4147-A177-3AD203B41FA5}">
                      <a16:colId xmlns:a16="http://schemas.microsoft.com/office/drawing/2014/main" xmlns="" val="20001"/>
                    </a:ext>
                  </a:extLst>
                </a:gridCol>
              </a:tblGrid>
              <a:tr h="463711">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Arial Black"/>
                          <a:cs typeface="Arial Black"/>
                        </a:rPr>
                        <a:t>LOGIQUE INSTITUTIONNELLE – lycée - </a:t>
                      </a:r>
                      <a:r>
                        <a:rPr lang="fr-FR" sz="1200" b="1" dirty="0">
                          <a:solidFill>
                            <a:srgbClr val="FFFF00"/>
                          </a:solidFill>
                          <a:latin typeface="Arial Black"/>
                          <a:cs typeface="Arial Black"/>
                        </a:rPr>
                        <a:t>LGT (BO spécial n°1 du 22/01/2019)</a:t>
                      </a:r>
                    </a:p>
                  </a:txBody>
                  <a:tcPr>
                    <a:solidFill>
                      <a:schemeClr val="tx2"/>
                    </a:solidFill>
                  </a:tcPr>
                </a:tc>
                <a:tc hMerge="1">
                  <a:txBody>
                    <a:bodyPr/>
                    <a:lstStyle/>
                    <a:p>
                      <a:endParaRPr lang="fr-FR" dirty="0"/>
                    </a:p>
                  </a:txBody>
                  <a:tcPr/>
                </a:tc>
                <a:extLst>
                  <a:ext uri="{0D108BD9-81ED-4DB2-BD59-A6C34878D82A}">
                    <a16:rowId xmlns:a16="http://schemas.microsoft.com/office/drawing/2014/main" xmlns="" val="10000"/>
                  </a:ext>
                </a:extLst>
              </a:tr>
              <a:tr h="649955">
                <a:tc>
                  <a:txBody>
                    <a:bodyPr/>
                    <a:lstStyle/>
                    <a:p>
                      <a:r>
                        <a:rPr lang="fr-FR" sz="1200" b="1" dirty="0">
                          <a:latin typeface="Arial Black"/>
                          <a:cs typeface="Arial Black"/>
                        </a:rPr>
                        <a:t>Champs d’apprentissage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a:latin typeface="Arial Black"/>
                          <a:cs typeface="Arial Black"/>
                        </a:rPr>
                        <a:t>ATTENDUS</a:t>
                      </a:r>
                      <a:r>
                        <a:rPr lang="fr-FR" baseline="0" dirty="0">
                          <a:latin typeface="Arial Black"/>
                          <a:cs typeface="Arial Black"/>
                        </a:rPr>
                        <a:t> DE FIN DE LYCÉE</a:t>
                      </a:r>
                      <a:endParaRPr lang="fr-FR" b="1" dirty="0">
                        <a:latin typeface="Arial Black"/>
                        <a:cs typeface="Arial Black"/>
                      </a:endParaRPr>
                    </a:p>
                  </a:txBody>
                  <a:tcPr>
                    <a:solidFill>
                      <a:schemeClr val="bg1">
                        <a:alpha val="40000"/>
                      </a:schemeClr>
                    </a:solidFill>
                  </a:tcPr>
                </a:tc>
                <a:extLst>
                  <a:ext uri="{0D108BD9-81ED-4DB2-BD59-A6C34878D82A}">
                    <a16:rowId xmlns:a16="http://schemas.microsoft.com/office/drawing/2014/main" xmlns="" val="10001"/>
                  </a:ext>
                </a:extLst>
              </a:tr>
              <a:tr h="11533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3600" b="1">
                          <a:latin typeface="Arial Black"/>
                          <a:cs typeface="Arial Black"/>
                        </a:rPr>
                        <a:t>1</a:t>
                      </a:r>
                      <a:endParaRPr lang="fr-FR" sz="3600" b="1" dirty="0">
                        <a:latin typeface="Arial Black"/>
                        <a:cs typeface="Arial Black"/>
                      </a:endParaRPr>
                    </a:p>
                  </a:txBody>
                  <a:tcPr anchor="ctr"/>
                </a:tc>
                <a:tc>
                  <a:txBody>
                    <a:bodyPr/>
                    <a:lstStyle/>
                    <a:p>
                      <a:pPr algn="l">
                        <a:spcAft>
                          <a:spcPts val="0"/>
                        </a:spcAft>
                      </a:pPr>
                      <a:endParaRPr lang="fr-FR" sz="1200" b="1" dirty="0">
                        <a:effectLst/>
                        <a:latin typeface="Arial"/>
                        <a:cs typeface="Arial"/>
                      </a:endParaRPr>
                    </a:p>
                    <a:p>
                      <a:pPr algn="l">
                        <a:spcAft>
                          <a:spcPts val="0"/>
                        </a:spcAft>
                      </a:pPr>
                      <a:r>
                        <a:rPr lang="fr-FR" sz="1200" b="1" dirty="0">
                          <a:effectLst/>
                          <a:latin typeface="Arial"/>
                          <a:cs typeface="Arial"/>
                        </a:rPr>
                        <a:t>  AFL 1 : </a:t>
                      </a:r>
                      <a:r>
                        <a:rPr lang="fr-FR" sz="1200" kern="1200" dirty="0">
                          <a:effectLst/>
                          <a:latin typeface="Arial"/>
                          <a:cs typeface="Arial"/>
                        </a:rPr>
                        <a:t>S’engager pour produire une performance maximale à l’aide de techniques efficaces, en gérant les efforts musculaires et respiratoires nécessaires et en faisant le meilleur compromis entre l’accroissement de vitesse d’exécution et de précision </a:t>
                      </a:r>
                    </a:p>
                    <a:p>
                      <a:pPr algn="l">
                        <a:spcAft>
                          <a:spcPts val="0"/>
                        </a:spcAft>
                      </a:pPr>
                      <a:r>
                        <a:rPr lang="fr-FR" sz="1200" b="1" dirty="0">
                          <a:effectLst/>
                          <a:latin typeface="Arial"/>
                          <a:cs typeface="Arial"/>
                        </a:rPr>
                        <a:t>  AFL</a:t>
                      </a:r>
                      <a:r>
                        <a:rPr lang="fr-FR" sz="1200" b="1" baseline="0" dirty="0">
                          <a:effectLst/>
                          <a:latin typeface="Arial"/>
                          <a:cs typeface="Arial"/>
                        </a:rPr>
                        <a:t> 2 : </a:t>
                      </a:r>
                      <a:r>
                        <a:rPr lang="fr-FR" sz="1200" kern="1200" dirty="0">
                          <a:effectLst/>
                          <a:latin typeface="Arial"/>
                          <a:cs typeface="Arial"/>
                        </a:rPr>
                        <a:t>S’entraîner, individuellement et collectivement, pour réaliser une performance</a:t>
                      </a:r>
                    </a:p>
                    <a:p>
                      <a:pPr algn="l">
                        <a:spcAft>
                          <a:spcPts val="0"/>
                        </a:spcAft>
                      </a:pPr>
                      <a:r>
                        <a:rPr lang="fr-FR" sz="1200" b="1" kern="1200" dirty="0">
                          <a:effectLst/>
                          <a:latin typeface="Arial"/>
                          <a:cs typeface="Arial"/>
                        </a:rPr>
                        <a:t>  AFL 3 : </a:t>
                      </a:r>
                      <a:r>
                        <a:rPr lang="fr-FR" sz="1200" kern="1200" dirty="0">
                          <a:effectLst/>
                          <a:latin typeface="Arial"/>
                          <a:cs typeface="Arial"/>
                        </a:rPr>
                        <a:t>Choisir et assumer les rôles qui permettent un fonctionnement collectif solidaire </a:t>
                      </a:r>
                      <a:endParaRPr lang="fr-FR" sz="1200" kern="1200" dirty="0">
                        <a:solidFill>
                          <a:schemeClr val="tx1"/>
                        </a:solidFill>
                        <a:effectLst/>
                        <a:latin typeface="Arial"/>
                        <a:ea typeface="+mn-ea"/>
                        <a:cs typeface="Arial"/>
                      </a:endParaRPr>
                    </a:p>
                  </a:txBody>
                  <a:tcPr marL="0" marR="0" marT="0" marB="0"/>
                </a:tc>
                <a:extLst>
                  <a:ext uri="{0D108BD9-81ED-4DB2-BD59-A6C34878D82A}">
                    <a16:rowId xmlns:a16="http://schemas.microsoft.com/office/drawing/2014/main" xmlns="" val="10003"/>
                  </a:ext>
                </a:extLst>
              </a:tr>
              <a:tr h="8571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4000" b="1" dirty="0">
                          <a:latin typeface="Arial Black"/>
                          <a:cs typeface="Arial Black"/>
                        </a:rPr>
                        <a:t>2</a:t>
                      </a:r>
                    </a:p>
                  </a:txBody>
                  <a:tcPr anchor="ctr"/>
                </a:tc>
                <a:tc>
                  <a:txBody>
                    <a:bodyPr/>
                    <a:lstStyle/>
                    <a:p>
                      <a:pPr algn="l">
                        <a:spcAft>
                          <a:spcPts val="0"/>
                        </a:spcAft>
                      </a:pPr>
                      <a:r>
                        <a:rPr lang="fr-FR" sz="1200" b="1" dirty="0">
                          <a:effectLst/>
                          <a:latin typeface="Arial"/>
                          <a:cs typeface="Arial"/>
                        </a:rPr>
                        <a:t>AFL 1 : </a:t>
                      </a:r>
                      <a:r>
                        <a:rPr lang="fr-FR" sz="1200" kern="1200" dirty="0">
                          <a:effectLst/>
                          <a:latin typeface="Arial"/>
                          <a:cs typeface="Arial"/>
                        </a:rPr>
                        <a:t>S’engager à l’aide d’une motricité spécifique pour réaliser en sécurité et à son meilleur niveau, un itinéraire dans un contexte incertain </a:t>
                      </a:r>
                      <a:endParaRPr lang="fr-FR" sz="1200" b="1" dirty="0">
                        <a:effectLst/>
                        <a:latin typeface="Arial"/>
                        <a:cs typeface="Arial"/>
                      </a:endParaRPr>
                    </a:p>
                    <a:p>
                      <a:pPr algn="l">
                        <a:spcAft>
                          <a:spcPts val="0"/>
                        </a:spcAft>
                      </a:pPr>
                      <a:r>
                        <a:rPr lang="fr-FR" sz="1200" b="1" dirty="0">
                          <a:effectLst/>
                          <a:latin typeface="Arial"/>
                          <a:cs typeface="Arial"/>
                        </a:rPr>
                        <a:t>AFL</a:t>
                      </a:r>
                      <a:r>
                        <a:rPr lang="fr-FR" sz="1200" b="1" baseline="0" dirty="0">
                          <a:effectLst/>
                          <a:latin typeface="Arial"/>
                          <a:cs typeface="Arial"/>
                        </a:rPr>
                        <a:t> 2 : </a:t>
                      </a:r>
                      <a:r>
                        <a:rPr lang="fr-FR" sz="1200" kern="1200" dirty="0">
                          <a:effectLst/>
                          <a:latin typeface="Arial"/>
                          <a:cs typeface="Arial"/>
                        </a:rPr>
                        <a:t>S’entraîner individuellement et collectivement, pour se déplacer de manière efficiente et en toute sécurité </a:t>
                      </a:r>
                      <a:endParaRPr lang="fr-FR" sz="1200" b="1" kern="1200" dirty="0">
                        <a:effectLst/>
                        <a:latin typeface="Arial"/>
                        <a:cs typeface="Arial"/>
                      </a:endParaRPr>
                    </a:p>
                    <a:p>
                      <a:pPr algn="l">
                        <a:spcAft>
                          <a:spcPts val="0"/>
                        </a:spcAft>
                      </a:pPr>
                      <a:r>
                        <a:rPr lang="fr-FR" sz="1200" b="1" kern="1200" dirty="0">
                          <a:effectLst/>
                          <a:latin typeface="Arial"/>
                          <a:cs typeface="Arial"/>
                        </a:rPr>
                        <a:t>AFL 3 : </a:t>
                      </a:r>
                      <a:r>
                        <a:rPr lang="fr-FR" sz="1200" kern="1200" dirty="0">
                          <a:effectLst/>
                          <a:latin typeface="Arial"/>
                          <a:cs typeface="Arial"/>
                        </a:rPr>
                        <a:t>Coopérer pour réaliser un projet de déplacement, en toute sécurité </a:t>
                      </a:r>
                      <a:endParaRPr lang="fr-FR" sz="1200" kern="1200" dirty="0">
                        <a:solidFill>
                          <a:schemeClr val="tx1"/>
                        </a:solidFill>
                        <a:effectLst/>
                        <a:latin typeface="Arial"/>
                        <a:ea typeface="+mn-ea"/>
                        <a:cs typeface="Arial"/>
                      </a:endParaRPr>
                    </a:p>
                  </a:txBody>
                  <a:tcPr/>
                </a:tc>
                <a:extLst>
                  <a:ext uri="{0D108BD9-81ED-4DB2-BD59-A6C34878D82A}">
                    <a16:rowId xmlns:a16="http://schemas.microsoft.com/office/drawing/2014/main" xmlns="" val="10004"/>
                  </a:ext>
                </a:extLst>
              </a:tr>
              <a:tr h="1427095">
                <a:tc>
                  <a:txBody>
                    <a:bodyPr/>
                    <a:lstStyle/>
                    <a:p>
                      <a:pPr algn="ctr"/>
                      <a:r>
                        <a:rPr lang="fr-FR" sz="4000" b="1" dirty="0">
                          <a:latin typeface="Arial Black"/>
                          <a:cs typeface="Arial Black"/>
                        </a:rPr>
                        <a:t>3</a:t>
                      </a:r>
                    </a:p>
                  </a:txBody>
                  <a:tcPr anchor="ctr"/>
                </a:tc>
                <a:tc>
                  <a:txBody>
                    <a:bodyPr/>
                    <a:lstStyle/>
                    <a:p>
                      <a:pPr algn="l">
                        <a:spcAft>
                          <a:spcPts val="0"/>
                        </a:spcAft>
                      </a:pPr>
                      <a:r>
                        <a:rPr lang="fr-FR" sz="1200" b="1" dirty="0">
                          <a:effectLst/>
                          <a:latin typeface="Arial"/>
                          <a:cs typeface="Arial"/>
                        </a:rPr>
                        <a:t>AFL 1 : </a:t>
                      </a:r>
                      <a:r>
                        <a:rPr lang="fr-FR" sz="1200" dirty="0">
                          <a:effectLst/>
                          <a:latin typeface="Arial"/>
                          <a:cs typeface="Arial"/>
                        </a:rPr>
                        <a:t>S’engager pour composer et réaliser un enchaînement à visée esthétique ou acrobatique destiné à être jugé, en combinant des formes corporelles codifiées </a:t>
                      </a:r>
                    </a:p>
                    <a:p>
                      <a:pPr algn="l">
                        <a:spcAft>
                          <a:spcPts val="0"/>
                        </a:spcAft>
                      </a:pPr>
                      <a:r>
                        <a:rPr lang="fr-FR" sz="1200" b="1" dirty="0">
                          <a:effectLst/>
                          <a:latin typeface="Arial"/>
                          <a:cs typeface="Arial"/>
                        </a:rPr>
                        <a:t>AFL</a:t>
                      </a:r>
                      <a:r>
                        <a:rPr lang="fr-FR" sz="1200" b="1" baseline="0" dirty="0">
                          <a:effectLst/>
                          <a:latin typeface="Arial"/>
                          <a:cs typeface="Arial"/>
                        </a:rPr>
                        <a:t> 2 : </a:t>
                      </a:r>
                      <a:r>
                        <a:rPr lang="fr-FR" sz="1200" baseline="0" dirty="0">
                          <a:effectLst/>
                          <a:latin typeface="Arial"/>
                          <a:cs typeface="Arial"/>
                        </a:rPr>
                        <a:t>S’e</a:t>
                      </a:r>
                      <a:r>
                        <a:rPr lang="fr-FR" sz="1200" kern="1200" dirty="0">
                          <a:effectLst/>
                          <a:latin typeface="Arial"/>
                          <a:cs typeface="Arial"/>
                        </a:rPr>
                        <a:t>ngager pour composer et interpréter une chorégraphie collective selon un projet artistique en mobilisant une motricité expressive et des procédés de composition </a:t>
                      </a:r>
                    </a:p>
                    <a:p>
                      <a:pPr algn="l">
                        <a:spcAft>
                          <a:spcPts val="0"/>
                        </a:spcAft>
                      </a:pPr>
                      <a:r>
                        <a:rPr lang="fr-FR" sz="1200" b="1" kern="1200" dirty="0">
                          <a:effectLst/>
                          <a:latin typeface="Arial"/>
                          <a:cs typeface="Arial"/>
                        </a:rPr>
                        <a:t>AFL 3 : </a:t>
                      </a:r>
                      <a:r>
                        <a:rPr lang="fr-FR" sz="1200" kern="1200" dirty="0">
                          <a:effectLst/>
                          <a:latin typeface="Arial"/>
                          <a:cs typeface="Arial"/>
                        </a:rPr>
                        <a:t>Se préparer et s’engager, individuellement et collectivement, pour s’exprimer devant un public et susciter des émotions </a:t>
                      </a:r>
                    </a:p>
                    <a:p>
                      <a:pPr algn="l">
                        <a:spcAft>
                          <a:spcPts val="0"/>
                        </a:spcAft>
                      </a:pPr>
                      <a:r>
                        <a:rPr lang="fr-FR" sz="1200" b="1" kern="1200" dirty="0">
                          <a:effectLst/>
                          <a:latin typeface="Arial"/>
                          <a:cs typeface="Arial"/>
                        </a:rPr>
                        <a:t>AFL 4 : </a:t>
                      </a:r>
                      <a:r>
                        <a:rPr lang="fr-FR" sz="1200" kern="1200" dirty="0">
                          <a:effectLst/>
                          <a:latin typeface="Arial"/>
                          <a:cs typeface="Arial"/>
                        </a:rPr>
                        <a:t>Choisir et assumer des rôles au service de la prestation collective</a:t>
                      </a:r>
                      <a:r>
                        <a:rPr lang="fr-FR" sz="1200" dirty="0">
                          <a:effectLst/>
                          <a:latin typeface="Arial"/>
                          <a:cs typeface="Arial"/>
                        </a:rPr>
                        <a:t> </a:t>
                      </a:r>
                      <a:endParaRPr lang="fr-FR" sz="1200" dirty="0">
                        <a:solidFill>
                          <a:srgbClr val="000000"/>
                        </a:solidFill>
                        <a:effectLst/>
                        <a:latin typeface="Arial"/>
                        <a:ea typeface="ＭＳ 明朝"/>
                        <a:cs typeface="Arial"/>
                      </a:endParaRPr>
                    </a:p>
                  </a:txBody>
                  <a:tcPr/>
                </a:tc>
                <a:extLst>
                  <a:ext uri="{0D108BD9-81ED-4DB2-BD59-A6C34878D82A}">
                    <a16:rowId xmlns:a16="http://schemas.microsoft.com/office/drawing/2014/main" xmlns="" val="10005"/>
                  </a:ext>
                </a:extLst>
              </a:tr>
              <a:tr h="1153373">
                <a:tc>
                  <a:txBody>
                    <a:bodyPr/>
                    <a:lstStyle/>
                    <a:p>
                      <a:pPr algn="ctr"/>
                      <a:r>
                        <a:rPr lang="fr-FR" sz="4000" b="1" dirty="0">
                          <a:latin typeface="Arial Black"/>
                          <a:cs typeface="Arial Black"/>
                        </a:rPr>
                        <a:t>4</a:t>
                      </a:r>
                    </a:p>
                  </a:txBody>
                  <a:tcPr anchor="ctr"/>
                </a:tc>
                <a:tc>
                  <a:txBody>
                    <a:bodyPr/>
                    <a:lstStyle/>
                    <a:p>
                      <a:pPr algn="l">
                        <a:spcAft>
                          <a:spcPts val="0"/>
                        </a:spcAft>
                      </a:pPr>
                      <a:r>
                        <a:rPr lang="fr-FR" sz="1200" b="1" dirty="0">
                          <a:effectLst/>
                          <a:latin typeface="Arial"/>
                          <a:cs typeface="Arial"/>
                        </a:rPr>
                        <a:t>AFL 1 : </a:t>
                      </a:r>
                      <a:r>
                        <a:rPr lang="fr-FR" sz="1200" kern="1200" dirty="0">
                          <a:effectLst/>
                          <a:latin typeface="Arial"/>
                          <a:cs typeface="Arial"/>
                        </a:rPr>
                        <a:t>S’engager pour gagner une rencontre en faisant des choix techniques et tactiques pertinents au regard de l’analyse du rapport de force</a:t>
                      </a:r>
                    </a:p>
                    <a:p>
                      <a:pPr algn="l">
                        <a:spcAft>
                          <a:spcPts val="0"/>
                        </a:spcAft>
                      </a:pPr>
                      <a:r>
                        <a:rPr lang="fr-FR" sz="1200" b="1" dirty="0">
                          <a:effectLst/>
                          <a:latin typeface="Arial"/>
                          <a:cs typeface="Arial"/>
                        </a:rPr>
                        <a:t>AFL</a:t>
                      </a:r>
                      <a:r>
                        <a:rPr lang="fr-FR" sz="1200" b="1" baseline="0" dirty="0">
                          <a:effectLst/>
                          <a:latin typeface="Arial"/>
                          <a:cs typeface="Arial"/>
                        </a:rPr>
                        <a:t> 2 : </a:t>
                      </a:r>
                      <a:r>
                        <a:rPr lang="fr-FR" sz="1200" kern="1200" dirty="0">
                          <a:effectLst/>
                          <a:latin typeface="Arial"/>
                          <a:cs typeface="Arial"/>
                        </a:rPr>
                        <a:t>Se préparer et s’entraîner, individuellement ou collectivement, pour conduire et maîtriser un affrontement collectif ou interindividuel </a:t>
                      </a:r>
                    </a:p>
                    <a:p>
                      <a:pPr algn="l">
                        <a:spcAft>
                          <a:spcPts val="0"/>
                        </a:spcAft>
                      </a:pPr>
                      <a:r>
                        <a:rPr lang="fr-FR" sz="1200" b="1" kern="1200" dirty="0">
                          <a:effectLst/>
                          <a:latin typeface="Arial"/>
                          <a:cs typeface="Arial"/>
                        </a:rPr>
                        <a:t>AFL 3 : </a:t>
                      </a:r>
                      <a:r>
                        <a:rPr lang="fr-FR" sz="1200" kern="1200" dirty="0">
                          <a:effectLst/>
                          <a:latin typeface="Arial"/>
                          <a:cs typeface="Arial"/>
                        </a:rPr>
                        <a:t>Choisir et assumer les rôles qui permettent un fonctionnement collectif solidaire </a:t>
                      </a:r>
                      <a:endParaRPr lang="fr-FR" sz="1200" kern="1200" dirty="0">
                        <a:solidFill>
                          <a:schemeClr val="tx1"/>
                        </a:solidFill>
                        <a:effectLst/>
                        <a:latin typeface="Arial"/>
                        <a:ea typeface="+mn-ea"/>
                        <a:cs typeface="Arial"/>
                      </a:endParaRPr>
                    </a:p>
                  </a:txBody>
                  <a:tcPr/>
                </a:tc>
                <a:extLst>
                  <a:ext uri="{0D108BD9-81ED-4DB2-BD59-A6C34878D82A}">
                    <a16:rowId xmlns:a16="http://schemas.microsoft.com/office/drawing/2014/main" xmlns="" val="10006"/>
                  </a:ext>
                </a:extLst>
              </a:tr>
              <a:tr h="1153373">
                <a:tc>
                  <a:txBody>
                    <a:bodyPr/>
                    <a:lstStyle/>
                    <a:p>
                      <a:pPr algn="ctr"/>
                      <a:r>
                        <a:rPr lang="fr-FR" sz="4000" b="1" dirty="0">
                          <a:latin typeface="Arial Black"/>
                          <a:cs typeface="Arial Black"/>
                        </a:rPr>
                        <a:t>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effectLst/>
                          <a:latin typeface="Arial"/>
                          <a:cs typeface="Arial"/>
                        </a:rPr>
                        <a:t>AFL 1 : </a:t>
                      </a:r>
                      <a:r>
                        <a:rPr lang="fr-FR" sz="1200" dirty="0">
                          <a:latin typeface="Arial"/>
                          <a:cs typeface="Arial"/>
                        </a:rPr>
                        <a:t>S’engager pour obtenir les effets recherchés selon son projet personnel, en faisant des choix de paramètres d’entraînement cohérents avec le thème retenu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effectLst/>
                          <a:latin typeface="Arial"/>
                          <a:cs typeface="Arial"/>
                        </a:rPr>
                        <a:t>AFL </a:t>
                      </a:r>
                      <a:r>
                        <a:rPr lang="fr-FR" sz="1200" b="1" dirty="0">
                          <a:latin typeface="Arial"/>
                          <a:cs typeface="Arial"/>
                        </a:rPr>
                        <a:t>2</a:t>
                      </a:r>
                      <a:r>
                        <a:rPr lang="fr-FR" sz="1200" b="1" dirty="0">
                          <a:effectLst/>
                          <a:latin typeface="Arial"/>
                          <a:cs typeface="Arial"/>
                        </a:rPr>
                        <a:t> : </a:t>
                      </a:r>
                      <a:r>
                        <a:rPr lang="fr-FR" sz="1200" dirty="0">
                          <a:latin typeface="Arial"/>
                          <a:cs typeface="Arial"/>
                        </a:rPr>
                        <a:t>S’entraîner, individuellement ou collectivement, pour développer ses ressources et s’entretenir en fonction des effets recherchés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effectLst/>
                          <a:latin typeface="Arial"/>
                          <a:cs typeface="Arial"/>
                        </a:rPr>
                        <a:t>AFL </a:t>
                      </a:r>
                      <a:r>
                        <a:rPr lang="fr-FR" sz="1200" b="1" dirty="0">
                          <a:latin typeface="Arial"/>
                          <a:cs typeface="Arial"/>
                        </a:rPr>
                        <a:t>3</a:t>
                      </a:r>
                      <a:r>
                        <a:rPr lang="fr-FR" sz="1200" b="1" dirty="0">
                          <a:effectLst/>
                          <a:latin typeface="Arial"/>
                          <a:cs typeface="Arial"/>
                        </a:rPr>
                        <a:t> : </a:t>
                      </a:r>
                      <a:r>
                        <a:rPr lang="fr-FR" sz="1200" dirty="0">
                          <a:latin typeface="Arial"/>
                          <a:cs typeface="Arial"/>
                        </a:rPr>
                        <a:t>Coopérer pour faire progresser </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74695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071716963"/>
              </p:ext>
            </p:extLst>
          </p:nvPr>
        </p:nvGraphicFramePr>
        <p:xfrm>
          <a:off x="1" y="1"/>
          <a:ext cx="9143999" cy="7080975"/>
        </p:xfrm>
        <a:graphic>
          <a:graphicData uri="http://schemas.openxmlformats.org/drawingml/2006/table">
            <a:tbl>
              <a:tblPr firstRow="1" bandRow="1">
                <a:tableStyleId>{284E427A-3D55-4303-BF80-6455036E1DE7}</a:tableStyleId>
              </a:tblPr>
              <a:tblGrid>
                <a:gridCol w="409902">
                  <a:extLst>
                    <a:ext uri="{9D8B030D-6E8A-4147-A177-3AD203B41FA5}">
                      <a16:colId xmlns:a16="http://schemas.microsoft.com/office/drawing/2014/main" xmlns="" val="20000"/>
                    </a:ext>
                  </a:extLst>
                </a:gridCol>
                <a:gridCol w="8734097">
                  <a:extLst>
                    <a:ext uri="{9D8B030D-6E8A-4147-A177-3AD203B41FA5}">
                      <a16:colId xmlns:a16="http://schemas.microsoft.com/office/drawing/2014/main" xmlns="" val="20001"/>
                    </a:ext>
                  </a:extLst>
                </a:gridCol>
              </a:tblGrid>
              <a:tr h="30713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schemeClr val="tx1"/>
                          </a:solidFill>
                          <a:latin typeface="Arial Black"/>
                          <a:cs typeface="Arial Black"/>
                        </a:rPr>
                        <a:t>LOGIQUE INSTITUTIONNELLE – lycée - </a:t>
                      </a:r>
                      <a:r>
                        <a:rPr lang="fr-FR" sz="1400" b="1" dirty="0">
                          <a:solidFill>
                            <a:srgbClr val="FFFF00"/>
                          </a:solidFill>
                          <a:latin typeface="Arial Black"/>
                          <a:cs typeface="Arial Black"/>
                        </a:rPr>
                        <a:t>Voie professionnelle (B0</a:t>
                      </a:r>
                      <a:r>
                        <a:rPr lang="fr-FR" sz="1400" b="1" baseline="0" dirty="0">
                          <a:solidFill>
                            <a:srgbClr val="FFFF00"/>
                          </a:solidFill>
                          <a:latin typeface="Arial Black"/>
                          <a:cs typeface="Arial Black"/>
                        </a:rPr>
                        <a:t> </a:t>
                      </a:r>
                      <a:r>
                        <a:rPr lang="fr-FR" sz="1400" b="1" dirty="0">
                          <a:solidFill>
                            <a:srgbClr val="FFFF00"/>
                          </a:solidFill>
                          <a:latin typeface="Arial Black"/>
                          <a:cs typeface="Arial Black"/>
                        </a:rPr>
                        <a:t>spécial</a:t>
                      </a:r>
                      <a:r>
                        <a:rPr lang="fr-FR" sz="1400" b="1" baseline="0" dirty="0">
                          <a:solidFill>
                            <a:srgbClr val="FFFF00"/>
                          </a:solidFill>
                          <a:latin typeface="Arial Black"/>
                          <a:cs typeface="Arial Black"/>
                        </a:rPr>
                        <a:t> </a:t>
                      </a:r>
                      <a:r>
                        <a:rPr lang="fr-FR" sz="1400" b="1" dirty="0">
                          <a:solidFill>
                            <a:srgbClr val="FFFF00"/>
                          </a:solidFill>
                          <a:latin typeface="Arial Black"/>
                          <a:cs typeface="Arial Black"/>
                        </a:rPr>
                        <a:t>n°5 </a:t>
                      </a:r>
                      <a:r>
                        <a:rPr lang="fr-FR" sz="1400" b="1" baseline="0" dirty="0">
                          <a:solidFill>
                            <a:srgbClr val="FFFF00"/>
                          </a:solidFill>
                          <a:latin typeface="Arial Black"/>
                          <a:cs typeface="Arial Black"/>
                        </a:rPr>
                        <a:t>du 11/04/2019)</a:t>
                      </a:r>
                      <a:endParaRPr lang="fr-FR" sz="1400" b="1" dirty="0">
                        <a:solidFill>
                          <a:srgbClr val="FFFF00"/>
                        </a:solidFill>
                        <a:latin typeface="Arial Black"/>
                        <a:cs typeface="Arial Black"/>
                      </a:endParaRPr>
                    </a:p>
                  </a:txBody>
                  <a:tcPr>
                    <a:solidFill>
                      <a:schemeClr val="tx2"/>
                    </a:solidFill>
                  </a:tcPr>
                </a:tc>
                <a:tc hMerge="1">
                  <a:txBody>
                    <a:bodyPr/>
                    <a:lstStyle/>
                    <a:p>
                      <a:endParaRPr lang="fr-FR" dirty="0"/>
                    </a:p>
                  </a:txBody>
                  <a:tcPr/>
                </a:tc>
                <a:extLst>
                  <a:ext uri="{0D108BD9-81ED-4DB2-BD59-A6C34878D82A}">
                    <a16:rowId xmlns:a16="http://schemas.microsoft.com/office/drawing/2014/main" xmlns="" val="10000"/>
                  </a:ext>
                </a:extLst>
              </a:tr>
              <a:tr h="253303">
                <a:tc>
                  <a:txBody>
                    <a:bodyPr/>
                    <a:lstStyle/>
                    <a:p>
                      <a:r>
                        <a:rPr lang="fr-FR" sz="1000" b="1" dirty="0">
                          <a:latin typeface="Arial Black"/>
                          <a:cs typeface="Arial Black"/>
                        </a:rPr>
                        <a:t>CA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a:latin typeface="Arial Black"/>
                          <a:cs typeface="Arial Black"/>
                        </a:rPr>
                        <a:t>ATTENDUS</a:t>
                      </a:r>
                      <a:r>
                        <a:rPr lang="fr-FR" sz="1400" baseline="0" dirty="0">
                          <a:latin typeface="Arial Black"/>
                          <a:cs typeface="Arial Black"/>
                        </a:rPr>
                        <a:t> DE FIN DE LYCÉE PROFESSIONNEL – BAC PRO</a:t>
                      </a:r>
                      <a:endParaRPr lang="fr-FR" sz="1400" b="1" dirty="0">
                        <a:latin typeface="Arial Black"/>
                        <a:cs typeface="Arial Black"/>
                      </a:endParaRPr>
                    </a:p>
                  </a:txBody>
                  <a:tcPr>
                    <a:solidFill>
                      <a:schemeClr val="bg1">
                        <a:alpha val="40000"/>
                      </a:schemeClr>
                    </a:solidFill>
                  </a:tcPr>
                </a:tc>
                <a:extLst>
                  <a:ext uri="{0D108BD9-81ED-4DB2-BD59-A6C34878D82A}">
                    <a16:rowId xmlns:a16="http://schemas.microsoft.com/office/drawing/2014/main" xmlns="" val="10001"/>
                  </a:ext>
                </a:extLst>
              </a:tr>
              <a:tr h="8237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latin typeface="Arial Black"/>
                          <a:cs typeface="Arial Black"/>
                        </a:rPr>
                        <a:t>1</a:t>
                      </a:r>
                    </a:p>
                  </a:txBody>
                  <a:tcPr anchor="ctr"/>
                </a:tc>
                <a:tc>
                  <a:txBody>
                    <a:bodyPr/>
                    <a:lstStyle/>
                    <a:p>
                      <a:pPr algn="l"/>
                      <a:r>
                        <a:rPr lang="fr-FR" sz="1000" b="1" dirty="0">
                          <a:latin typeface="Arial"/>
                          <a:cs typeface="Arial"/>
                        </a:rPr>
                        <a:t>AFLP 1 : </a:t>
                      </a:r>
                      <a:r>
                        <a:rPr lang="fr-FR" sz="1000" dirty="0">
                          <a:latin typeface="Arial"/>
                          <a:cs typeface="Arial"/>
                        </a:rPr>
                        <a:t>Produire et répartir lucidement ses efforts en mobilisant de façon optimale ses ressources pour gagner ou pour battre un record.  </a:t>
                      </a:r>
                    </a:p>
                    <a:p>
                      <a:pPr algn="l"/>
                      <a:r>
                        <a:rPr lang="fr-FR" sz="1000" b="1" dirty="0">
                          <a:latin typeface="Arial"/>
                          <a:cs typeface="Arial"/>
                        </a:rPr>
                        <a:t>AFLP 2 : </a:t>
                      </a:r>
                      <a:r>
                        <a:rPr lang="fr-FR" sz="1000" dirty="0">
                          <a:latin typeface="Arial"/>
                          <a:cs typeface="Arial"/>
                        </a:rPr>
                        <a:t>Connaître et mobiliser les techniques efficaces pour produire la meilleure performance possible. </a:t>
                      </a:r>
                    </a:p>
                    <a:p>
                      <a:pPr algn="l"/>
                      <a:r>
                        <a:rPr lang="fr-FR" sz="1000" b="1" dirty="0">
                          <a:latin typeface="Arial"/>
                          <a:cs typeface="Arial"/>
                        </a:rPr>
                        <a:t>AFLP 3 : </a:t>
                      </a:r>
                      <a:r>
                        <a:rPr lang="fr-FR" sz="1000" dirty="0">
                          <a:latin typeface="Arial"/>
                          <a:cs typeface="Arial"/>
                        </a:rPr>
                        <a:t>Analyser sa performance pour adapter son projet et progresser.  </a:t>
                      </a:r>
                    </a:p>
                    <a:p>
                      <a:pPr algn="l"/>
                      <a:r>
                        <a:rPr lang="fr-FR" sz="1000" b="1" dirty="0">
                          <a:latin typeface="Arial"/>
                          <a:cs typeface="Arial"/>
                        </a:rPr>
                        <a:t>AFLP 4 : </a:t>
                      </a:r>
                      <a:r>
                        <a:rPr lang="fr-FR" sz="1000" dirty="0">
                          <a:latin typeface="Arial"/>
                          <a:cs typeface="Arial"/>
                        </a:rPr>
                        <a:t>Assumer des rôles sociaux pour organiser une épreuve de production de  performance, un concours.  </a:t>
                      </a:r>
                    </a:p>
                    <a:p>
                      <a:pPr algn="l"/>
                      <a:r>
                        <a:rPr lang="fr-FR" sz="1000" b="1" dirty="0">
                          <a:latin typeface="Arial"/>
                          <a:cs typeface="Arial"/>
                        </a:rPr>
                        <a:t>AFLP 5 : </a:t>
                      </a:r>
                      <a:r>
                        <a:rPr lang="fr-FR" sz="1000" dirty="0">
                          <a:latin typeface="Arial"/>
                          <a:cs typeface="Arial"/>
                        </a:rPr>
                        <a:t>Assurer la prise en charge de sa préparation et de celle d’un groupe, de façon autonome pour produire la meilleure performance possible.  </a:t>
                      </a:r>
                    </a:p>
                    <a:p>
                      <a:pPr algn="l"/>
                      <a:r>
                        <a:rPr lang="fr-FR" sz="1000" b="1" dirty="0">
                          <a:latin typeface="Arial"/>
                          <a:cs typeface="Arial"/>
                        </a:rPr>
                        <a:t>AFLP 6 : </a:t>
                      </a:r>
                      <a:r>
                        <a:rPr lang="fr-FR" sz="1000" dirty="0">
                          <a:latin typeface="Arial"/>
                          <a:cs typeface="Arial"/>
                        </a:rPr>
                        <a:t>Connaître son niveau pour établir un projet de performance située culturellement. </a:t>
                      </a:r>
                    </a:p>
                  </a:txBody>
                  <a:tcPr marL="0" marR="0" marT="0" marB="0"/>
                </a:tc>
                <a:extLst>
                  <a:ext uri="{0D108BD9-81ED-4DB2-BD59-A6C34878D82A}">
                    <a16:rowId xmlns:a16="http://schemas.microsoft.com/office/drawing/2014/main" xmlns="" val="10003"/>
                  </a:ext>
                </a:extLst>
              </a:tr>
              <a:tr h="13179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latin typeface="Arial Black"/>
                          <a:cs typeface="Arial Black"/>
                        </a:rPr>
                        <a:t>2</a:t>
                      </a:r>
                    </a:p>
                  </a:txBody>
                  <a:tcPr anchor="ctr"/>
                </a:tc>
                <a:tc>
                  <a:txBody>
                    <a:bodyPr/>
                    <a:lstStyle/>
                    <a:p>
                      <a:pPr algn="l"/>
                      <a:r>
                        <a:rPr lang="fr-FR" sz="1000" b="1" dirty="0">
                          <a:latin typeface="Arial"/>
                          <a:cs typeface="Arial"/>
                        </a:rPr>
                        <a:t>AFLP 1 : </a:t>
                      </a:r>
                      <a:r>
                        <a:rPr lang="fr-FR" sz="1000" dirty="0">
                          <a:latin typeface="Arial"/>
                          <a:cs typeface="Arial"/>
                        </a:rPr>
                        <a:t>Anticiper et planifier son itinéraire pour concevoir et conduire dans sa totalité un projet de déplacement.  </a:t>
                      </a:r>
                    </a:p>
                    <a:p>
                      <a:pPr algn="l"/>
                      <a:r>
                        <a:rPr lang="fr-FR" sz="1000" b="1" dirty="0">
                          <a:latin typeface="Arial"/>
                          <a:cs typeface="Arial"/>
                        </a:rPr>
                        <a:t>AFLP 2 : </a:t>
                      </a:r>
                      <a:r>
                        <a:rPr lang="fr-FR" sz="1000" dirty="0">
                          <a:latin typeface="Arial"/>
                          <a:cs typeface="Arial"/>
                        </a:rPr>
                        <a:t>Mobiliser des techniques efficaces pour adapter et optimiser son déplacement aux caractéristiques du milieu.  </a:t>
                      </a:r>
                    </a:p>
                    <a:p>
                      <a:pPr algn="l"/>
                      <a:r>
                        <a:rPr lang="fr-FR" sz="1000" b="1" dirty="0">
                          <a:latin typeface="Arial"/>
                          <a:cs typeface="Arial"/>
                        </a:rPr>
                        <a:t>AFLP 3 : </a:t>
                      </a:r>
                      <a:r>
                        <a:rPr lang="fr-FR" sz="1000" dirty="0">
                          <a:latin typeface="Arial"/>
                          <a:cs typeface="Arial"/>
                        </a:rPr>
                        <a:t>Analyser sa prestation pour comprendre les alternatives possibles et ajuster son projet en fonction de ses ressources et de celles du milieu.  </a:t>
                      </a:r>
                    </a:p>
                    <a:p>
                      <a:pPr algn="l"/>
                      <a:r>
                        <a:rPr lang="fr-FR" sz="1000" b="1" dirty="0">
                          <a:latin typeface="Arial"/>
                          <a:cs typeface="Arial"/>
                        </a:rPr>
                        <a:t>AFLP 4 : </a:t>
                      </a:r>
                      <a:r>
                        <a:rPr lang="fr-FR" sz="1000" dirty="0">
                          <a:latin typeface="Arial"/>
                          <a:cs typeface="Arial"/>
                        </a:rPr>
                        <a:t>Assumer les rôles sociaux pour organiser la pratique des activités de pleine nature.  </a:t>
                      </a:r>
                    </a:p>
                    <a:p>
                      <a:pPr algn="l"/>
                      <a:r>
                        <a:rPr lang="fr-FR" sz="1000" b="1" dirty="0">
                          <a:latin typeface="Arial"/>
                          <a:cs typeface="Arial"/>
                        </a:rPr>
                        <a:t>AFLP 5 : </a:t>
                      </a:r>
                      <a:r>
                        <a:rPr lang="fr-FR" sz="1000" dirty="0">
                          <a:latin typeface="Arial"/>
                          <a:cs typeface="Arial"/>
                        </a:rPr>
                        <a:t>Se préparer et maintenir un engagement optimal permettant de garder sa lucidité tout au long de son parcours pour pouvoir réévaluer son itinéraire ou renoncer le cas échéant.  </a:t>
                      </a:r>
                    </a:p>
                    <a:p>
                      <a:pPr algn="l"/>
                      <a:r>
                        <a:rPr lang="fr-FR" sz="1000" b="1" dirty="0">
                          <a:latin typeface="Arial"/>
                          <a:cs typeface="Arial"/>
                        </a:rPr>
                        <a:t>AFLP 6 : </a:t>
                      </a:r>
                      <a:r>
                        <a:rPr lang="fr-FR" sz="1000" dirty="0">
                          <a:latin typeface="Arial"/>
                          <a:cs typeface="Arial"/>
                        </a:rPr>
                        <a:t>Respecter et faire respecter la réglementation et les procédures d’urgence pour les mettre en œuvre dans les différents environnements de pratique. </a:t>
                      </a:r>
                    </a:p>
                  </a:txBody>
                  <a:tcPr/>
                </a:tc>
                <a:extLst>
                  <a:ext uri="{0D108BD9-81ED-4DB2-BD59-A6C34878D82A}">
                    <a16:rowId xmlns:a16="http://schemas.microsoft.com/office/drawing/2014/main" xmlns="" val="10004"/>
                  </a:ext>
                </a:extLst>
              </a:tr>
              <a:tr h="1455204">
                <a:tc>
                  <a:txBody>
                    <a:bodyPr/>
                    <a:lstStyle/>
                    <a:p>
                      <a:pPr algn="ctr"/>
                      <a:r>
                        <a:rPr lang="fr-FR" sz="1800" b="1" dirty="0">
                          <a:latin typeface="Arial Black"/>
                          <a:cs typeface="Arial Black"/>
                        </a:rPr>
                        <a:t>3</a:t>
                      </a:r>
                    </a:p>
                  </a:txBody>
                  <a:tcPr anchor="ctr"/>
                </a:tc>
                <a:tc>
                  <a:txBody>
                    <a:bodyPr/>
                    <a:lstStyle/>
                    <a:p>
                      <a:pPr algn="l"/>
                      <a:r>
                        <a:rPr lang="fr-FR" sz="1000" b="1" dirty="0">
                          <a:latin typeface="Arial"/>
                          <a:cs typeface="Arial"/>
                        </a:rPr>
                        <a:t>AFLP 1 : </a:t>
                      </a:r>
                      <a:r>
                        <a:rPr lang="fr-FR" sz="1000" dirty="0">
                          <a:latin typeface="Arial"/>
                          <a:cs typeface="Arial"/>
                        </a:rPr>
                        <a:t>Accomplir une prestation animée d’une intention dans la perspective d’être jugé et/ou apprécié.  </a:t>
                      </a:r>
                    </a:p>
                    <a:p>
                      <a:pPr algn="l"/>
                      <a:r>
                        <a:rPr lang="fr-FR" sz="1000" b="1" dirty="0">
                          <a:latin typeface="Arial"/>
                          <a:cs typeface="Arial"/>
                        </a:rPr>
                        <a:t>AFLP 2 : </a:t>
                      </a:r>
                      <a:r>
                        <a:rPr lang="fr-FR" sz="1000" dirty="0">
                          <a:latin typeface="Arial"/>
                          <a:cs typeface="Arial"/>
                        </a:rPr>
                        <a:t>Mobiliser des techniques de plus en plus complexes pour rendre plus fluide la prestation et pour l’enrichir de formes corporelles variées et maîtrisées.  </a:t>
                      </a:r>
                    </a:p>
                    <a:p>
                      <a:pPr algn="l"/>
                      <a:r>
                        <a:rPr lang="fr-FR" sz="1000" b="1" dirty="0">
                          <a:latin typeface="Arial"/>
                          <a:cs typeface="Arial"/>
                        </a:rPr>
                        <a:t>AFLP 3 : </a:t>
                      </a:r>
                      <a:r>
                        <a:rPr lang="fr-FR" sz="1000" dirty="0">
                          <a:latin typeface="Arial"/>
                          <a:cs typeface="Arial"/>
                        </a:rPr>
                        <a:t>Composer et organiser dans le temps et l’espace le déroulement des moments forts et faibles de sa prestation pour se produire devant des spectateurs/juges.  </a:t>
                      </a:r>
                    </a:p>
                    <a:p>
                      <a:pPr algn="l"/>
                      <a:r>
                        <a:rPr lang="fr-FR" sz="1000" b="1" dirty="0">
                          <a:latin typeface="Arial"/>
                          <a:cs typeface="Arial"/>
                        </a:rPr>
                        <a:t>AFLP 4 : </a:t>
                      </a:r>
                      <a:r>
                        <a:rPr lang="fr-FR" sz="1000" dirty="0">
                          <a:latin typeface="Arial"/>
                          <a:cs typeface="Arial"/>
                        </a:rPr>
                        <a:t>Assumer les rôles inhérents à la pratique artistique et acrobatique notamment en exprimant et en écoutant des arguments sur la base de critères partagés, pour situer une prestation.  </a:t>
                      </a:r>
                    </a:p>
                    <a:p>
                      <a:pPr algn="l"/>
                      <a:r>
                        <a:rPr lang="fr-FR" sz="1000" b="1" dirty="0">
                          <a:latin typeface="Arial"/>
                          <a:cs typeface="Arial"/>
                        </a:rPr>
                        <a:t>AFLP 5 : </a:t>
                      </a:r>
                      <a:r>
                        <a:rPr lang="fr-FR" sz="1000" dirty="0">
                          <a:latin typeface="Arial"/>
                          <a:cs typeface="Arial"/>
                        </a:rPr>
                        <a:t>Se préparer et s’engager pour présenter une prestation optimale et sécurisée à une échéance donnée. </a:t>
                      </a:r>
                    </a:p>
                    <a:p>
                      <a:pPr algn="l"/>
                      <a:r>
                        <a:rPr lang="fr-FR" sz="1000" b="1" dirty="0">
                          <a:latin typeface="Arial"/>
                          <a:cs typeface="Arial"/>
                        </a:rPr>
                        <a:t>AFLP 6 : </a:t>
                      </a:r>
                      <a:r>
                        <a:rPr lang="fr-FR" sz="1000" dirty="0">
                          <a:latin typeface="Arial"/>
                          <a:cs typeface="Arial"/>
                        </a:rPr>
                        <a:t>S’enrichir de la connaissance de productions de qualité issues du patrimoine culturel artistique et gymnique pour progresser dans sa propre pratique et aiguiser son regard de spectateur. </a:t>
                      </a:r>
                    </a:p>
                  </a:txBody>
                  <a:tcPr/>
                </a:tc>
                <a:extLst>
                  <a:ext uri="{0D108BD9-81ED-4DB2-BD59-A6C34878D82A}">
                    <a16:rowId xmlns:a16="http://schemas.microsoft.com/office/drawing/2014/main" xmlns="" val="10005"/>
                  </a:ext>
                </a:extLst>
              </a:tr>
              <a:tr h="1317920">
                <a:tc>
                  <a:txBody>
                    <a:bodyPr/>
                    <a:lstStyle/>
                    <a:p>
                      <a:pPr algn="ctr"/>
                      <a:r>
                        <a:rPr lang="fr-FR" sz="1800" b="1" dirty="0">
                          <a:latin typeface="Arial Black"/>
                          <a:cs typeface="Arial Black"/>
                        </a:rPr>
                        <a:t>4</a:t>
                      </a:r>
                    </a:p>
                  </a:txBody>
                  <a:tcPr anchor="ctr"/>
                </a:tc>
                <a:tc>
                  <a:txBody>
                    <a:bodyPr/>
                    <a:lstStyle/>
                    <a:p>
                      <a:pPr algn="l"/>
                      <a:r>
                        <a:rPr lang="fr-FR" sz="1000" b="1" dirty="0">
                          <a:effectLst/>
                          <a:latin typeface="Arial"/>
                          <a:cs typeface="Arial"/>
                        </a:rPr>
                        <a:t>AFLP 1 :</a:t>
                      </a:r>
                      <a:r>
                        <a:rPr lang="fr-FR" sz="1000" dirty="0">
                          <a:latin typeface="Arial"/>
                          <a:cs typeface="Arial"/>
                        </a:rPr>
                        <a:t> Réaliser des choix tactiques et stratégiques pour faire basculer le rapport de force en sa faveur et marquer le point.  </a:t>
                      </a:r>
                    </a:p>
                    <a:p>
                      <a:pPr algn="l"/>
                      <a:r>
                        <a:rPr lang="fr-FR" sz="1000" b="1" dirty="0">
                          <a:latin typeface="Arial"/>
                          <a:cs typeface="Arial"/>
                        </a:rPr>
                        <a:t>AFLP 2 : </a:t>
                      </a:r>
                      <a:r>
                        <a:rPr lang="fr-FR" sz="1000" dirty="0">
                          <a:latin typeface="Arial"/>
                          <a:cs typeface="Arial"/>
                        </a:rPr>
                        <a:t>Mobiliser des techniques d’attaque efficaces pour se créer et exploiter des occasions de marquer ; résister et neutraliser individuellement ou collectivement l’attaque adverse pour rééquilibrer le rapport de force.  </a:t>
                      </a:r>
                    </a:p>
                    <a:p>
                      <a:pPr algn="l"/>
                      <a:r>
                        <a:rPr lang="fr-FR" sz="1000" b="1" dirty="0">
                          <a:latin typeface="Arial"/>
                          <a:cs typeface="Arial"/>
                        </a:rPr>
                        <a:t>AFLP 3 : </a:t>
                      </a:r>
                      <a:r>
                        <a:rPr lang="fr-FR" sz="1000" dirty="0">
                          <a:latin typeface="Arial"/>
                          <a:cs typeface="Arial"/>
                        </a:rPr>
                        <a:t>Analyser les forces et les faiblesses en présence par l’exploitation de données objectives pour faire des choix tactiques et stratégiques adaptés à une prochaine confrontation.  </a:t>
                      </a:r>
                    </a:p>
                    <a:p>
                      <a:pPr algn="l"/>
                      <a:r>
                        <a:rPr lang="fr-FR" sz="1000" b="1" dirty="0">
                          <a:latin typeface="Arial"/>
                          <a:cs typeface="Arial"/>
                        </a:rPr>
                        <a:t>AFLP 4 : </a:t>
                      </a:r>
                      <a:r>
                        <a:rPr lang="fr-FR" sz="1000" dirty="0">
                          <a:latin typeface="Arial"/>
                          <a:cs typeface="Arial"/>
                        </a:rPr>
                        <a:t>Respecter et faire respecter les règles partagées pour que le jeu puisse se dérouler sereinement ; assumer plusieurs rôles sociaux pour permettre le bon déroulement du jeu.  </a:t>
                      </a:r>
                    </a:p>
                    <a:p>
                      <a:pPr algn="l"/>
                      <a:r>
                        <a:rPr lang="fr-FR" sz="1000" b="1" dirty="0">
                          <a:latin typeface="Arial"/>
                          <a:cs typeface="Arial"/>
                        </a:rPr>
                        <a:t>AFLP 5 : </a:t>
                      </a:r>
                      <a:r>
                        <a:rPr lang="fr-FR" sz="1000" dirty="0">
                          <a:latin typeface="Arial"/>
                          <a:cs typeface="Arial"/>
                        </a:rPr>
                        <a:t>Savoir se préparer, s’entraîner et récupérer pour faire preuve d’autonomie. </a:t>
                      </a:r>
                    </a:p>
                    <a:p>
                      <a:pPr algn="l"/>
                      <a:r>
                        <a:rPr lang="fr-FR" sz="1000" b="1" dirty="0">
                          <a:latin typeface="Arial"/>
                          <a:cs typeface="Arial"/>
                        </a:rPr>
                        <a:t>AFLP 6 : </a:t>
                      </a:r>
                      <a:r>
                        <a:rPr lang="fr-FR" sz="1000" dirty="0">
                          <a:latin typeface="Arial"/>
                          <a:cs typeface="Arial"/>
                        </a:rPr>
                        <a:t>Porter un regard critique sur les pratiques sportives pour comprendre le sens des pratiques scolaires. </a:t>
                      </a:r>
                    </a:p>
                  </a:txBody>
                  <a:tcPr/>
                </a:tc>
                <a:extLst>
                  <a:ext uri="{0D108BD9-81ED-4DB2-BD59-A6C34878D82A}">
                    <a16:rowId xmlns:a16="http://schemas.microsoft.com/office/drawing/2014/main" xmlns="" val="10006"/>
                  </a:ext>
                </a:extLst>
              </a:tr>
              <a:tr h="1043354">
                <a:tc>
                  <a:txBody>
                    <a:bodyPr/>
                    <a:lstStyle/>
                    <a:p>
                      <a:pPr algn="ctr"/>
                      <a:r>
                        <a:rPr lang="fr-FR" sz="1800" b="1" dirty="0">
                          <a:latin typeface="Arial Black"/>
                          <a:cs typeface="Arial Black"/>
                        </a:rPr>
                        <a:t>5</a:t>
                      </a:r>
                    </a:p>
                  </a:txBody>
                  <a:tcPr anchor="ctr"/>
                </a:tc>
                <a:tc>
                  <a:txBody>
                    <a:bodyPr/>
                    <a:lstStyle/>
                    <a:p>
                      <a:pPr algn="l"/>
                      <a:r>
                        <a:rPr lang="fr-FR" sz="1000" b="1" dirty="0">
                          <a:effectLst/>
                          <a:latin typeface="Arial"/>
                          <a:cs typeface="Arial"/>
                        </a:rPr>
                        <a:t>AFLP 1 : </a:t>
                      </a:r>
                      <a:r>
                        <a:rPr lang="fr-FR" sz="1000" dirty="0">
                          <a:latin typeface="Arial"/>
                          <a:cs typeface="Arial"/>
                        </a:rPr>
                        <a:t>Concevoir et mettre en œuvre un projet d’entraînement pour répondre à un mobile personnel de développement.  </a:t>
                      </a:r>
                    </a:p>
                    <a:p>
                      <a:pPr algn="l"/>
                      <a:r>
                        <a:rPr lang="fr-FR" sz="1000" b="1" dirty="0">
                          <a:effectLst/>
                          <a:latin typeface="Arial"/>
                          <a:cs typeface="Arial"/>
                        </a:rPr>
                        <a:t>AFLP 2 : </a:t>
                      </a:r>
                      <a:r>
                        <a:rPr lang="fr-FR" sz="1000" dirty="0">
                          <a:latin typeface="Arial"/>
                          <a:cs typeface="Arial"/>
                        </a:rPr>
                        <a:t>Éprouver différentes méthodes d’entraînement et en identifier les principes pour les réutiliser dans sa séance.  </a:t>
                      </a:r>
                    </a:p>
                    <a:p>
                      <a:pPr algn="l"/>
                      <a:r>
                        <a:rPr lang="fr-FR" sz="1000" b="1" dirty="0">
                          <a:effectLst/>
                          <a:latin typeface="Arial"/>
                          <a:cs typeface="Arial"/>
                        </a:rPr>
                        <a:t>AFLP 3 : </a:t>
                      </a:r>
                      <a:r>
                        <a:rPr lang="fr-FR" sz="1000" dirty="0">
                          <a:latin typeface="Arial"/>
                          <a:cs typeface="Arial"/>
                        </a:rPr>
                        <a:t>Systématiser un retour réflexif sur sa pratique pour réguler sa charge de travail en fonction d’indicateurs de l’effort (fréquence cardiaque, ressenti musculaire et respiratoire, fatigue générale).  </a:t>
                      </a:r>
                    </a:p>
                    <a:p>
                      <a:pPr algn="l"/>
                      <a:r>
                        <a:rPr lang="fr-FR" sz="1000" b="1" dirty="0">
                          <a:effectLst/>
                          <a:latin typeface="Arial"/>
                          <a:cs typeface="Arial"/>
                        </a:rPr>
                        <a:t>AFLP 4 : </a:t>
                      </a:r>
                      <a:r>
                        <a:rPr lang="fr-FR" sz="1000" dirty="0">
                          <a:latin typeface="Arial"/>
                          <a:cs typeface="Arial"/>
                        </a:rPr>
                        <a:t>Agir avec et pour les autres en vue de la réalisation du projet d’entraînement en assurant spontanément les rôles sociaux.  </a:t>
                      </a:r>
                    </a:p>
                    <a:p>
                      <a:pPr algn="l"/>
                      <a:r>
                        <a:rPr lang="fr-FR" sz="1000" b="1" dirty="0">
                          <a:effectLst/>
                          <a:latin typeface="Arial"/>
                          <a:cs typeface="Arial"/>
                        </a:rPr>
                        <a:t>AFLP 5 : </a:t>
                      </a:r>
                      <a:r>
                        <a:rPr lang="fr-FR" sz="1000" dirty="0">
                          <a:latin typeface="Arial"/>
                          <a:cs typeface="Arial"/>
                        </a:rPr>
                        <a:t>Construire une motricité contrôlée pour évoluer dans des conditions de sécurité.  </a:t>
                      </a:r>
                    </a:p>
                    <a:p>
                      <a:pPr algn="l"/>
                      <a:r>
                        <a:rPr lang="fr-FR" sz="1000" b="1" dirty="0">
                          <a:effectLst/>
                          <a:latin typeface="Arial"/>
                          <a:cs typeface="Arial"/>
                        </a:rPr>
                        <a:t>AFLP 6 : </a:t>
                      </a:r>
                      <a:r>
                        <a:rPr lang="fr-FR" sz="1000" dirty="0">
                          <a:latin typeface="Arial"/>
                          <a:cs typeface="Arial"/>
                        </a:rPr>
                        <a:t>Intégrer des conseils d’entraînement, de diététique, d’hygiène de vie pour se construire un mode de vie sain et une pratique raisonnée. </a:t>
                      </a:r>
                      <a:endParaRPr lang="fr-FR" sz="1000" kern="1200" dirty="0">
                        <a:solidFill>
                          <a:schemeClr val="tx1"/>
                        </a:solidFill>
                        <a:effectLst/>
                        <a:latin typeface="Arial"/>
                        <a:ea typeface="+mn-ea"/>
                        <a:cs typeface="Arial"/>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03712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2454899838"/>
              </p:ext>
            </p:extLst>
          </p:nvPr>
        </p:nvGraphicFramePr>
        <p:xfrm>
          <a:off x="1" y="1"/>
          <a:ext cx="9143999" cy="6857998"/>
        </p:xfrm>
        <a:graphic>
          <a:graphicData uri="http://schemas.openxmlformats.org/drawingml/2006/table">
            <a:tbl>
              <a:tblPr firstRow="1" bandRow="1">
                <a:tableStyleId>{284E427A-3D55-4303-BF80-6455036E1DE7}</a:tableStyleId>
              </a:tblPr>
              <a:tblGrid>
                <a:gridCol w="409902">
                  <a:extLst>
                    <a:ext uri="{9D8B030D-6E8A-4147-A177-3AD203B41FA5}">
                      <a16:colId xmlns:a16="http://schemas.microsoft.com/office/drawing/2014/main" xmlns="" val="20000"/>
                    </a:ext>
                  </a:extLst>
                </a:gridCol>
                <a:gridCol w="8734097">
                  <a:extLst>
                    <a:ext uri="{9D8B030D-6E8A-4147-A177-3AD203B41FA5}">
                      <a16:colId xmlns:a16="http://schemas.microsoft.com/office/drawing/2014/main" xmlns="" val="20001"/>
                    </a:ext>
                  </a:extLst>
                </a:gridCol>
              </a:tblGrid>
              <a:tr h="32388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schemeClr val="tx1"/>
                          </a:solidFill>
                          <a:latin typeface="Arial Black"/>
                          <a:cs typeface="Arial Black"/>
                        </a:rPr>
                        <a:t>LOGIQUE INSTITUTIONNELLE – lycée - </a:t>
                      </a:r>
                      <a:r>
                        <a:rPr lang="fr-FR" sz="1400" b="1" dirty="0">
                          <a:solidFill>
                            <a:srgbClr val="FFFF00"/>
                          </a:solidFill>
                          <a:latin typeface="Arial Black"/>
                          <a:cs typeface="Arial Black"/>
                        </a:rPr>
                        <a:t>Voie professionnelle (B0</a:t>
                      </a:r>
                      <a:r>
                        <a:rPr lang="fr-FR" sz="1400" b="1" baseline="0" dirty="0">
                          <a:solidFill>
                            <a:srgbClr val="FFFF00"/>
                          </a:solidFill>
                          <a:latin typeface="Arial Black"/>
                          <a:cs typeface="Arial Black"/>
                        </a:rPr>
                        <a:t> </a:t>
                      </a:r>
                      <a:r>
                        <a:rPr lang="fr-FR" sz="1400" b="1" dirty="0">
                          <a:solidFill>
                            <a:srgbClr val="FFFF00"/>
                          </a:solidFill>
                          <a:latin typeface="Arial Black"/>
                          <a:cs typeface="Arial Black"/>
                        </a:rPr>
                        <a:t>spécial</a:t>
                      </a:r>
                      <a:r>
                        <a:rPr lang="fr-FR" sz="1400" b="1" baseline="0" dirty="0">
                          <a:solidFill>
                            <a:srgbClr val="FFFF00"/>
                          </a:solidFill>
                          <a:latin typeface="Arial Black"/>
                          <a:cs typeface="Arial Black"/>
                        </a:rPr>
                        <a:t> </a:t>
                      </a:r>
                      <a:r>
                        <a:rPr lang="fr-FR" sz="1400" b="1" dirty="0">
                          <a:solidFill>
                            <a:srgbClr val="FFFF00"/>
                          </a:solidFill>
                          <a:latin typeface="Arial Black"/>
                          <a:cs typeface="Arial Black"/>
                        </a:rPr>
                        <a:t>n°5 </a:t>
                      </a:r>
                      <a:r>
                        <a:rPr lang="fr-FR" sz="1400" b="1" baseline="0" dirty="0">
                          <a:solidFill>
                            <a:srgbClr val="FFFF00"/>
                          </a:solidFill>
                          <a:latin typeface="Arial Black"/>
                          <a:cs typeface="Arial Black"/>
                        </a:rPr>
                        <a:t>du 11/04/2019)</a:t>
                      </a:r>
                      <a:endParaRPr lang="fr-FR" sz="1400" b="1" dirty="0">
                        <a:solidFill>
                          <a:srgbClr val="FFFF00"/>
                        </a:solidFill>
                        <a:latin typeface="Arial Black"/>
                        <a:cs typeface="Arial Black"/>
                      </a:endParaRPr>
                    </a:p>
                  </a:txBody>
                  <a:tcPr/>
                </a:tc>
                <a:tc hMerge="1">
                  <a:txBody>
                    <a:bodyPr/>
                    <a:lstStyle/>
                    <a:p>
                      <a:endParaRPr lang="fr-FR" dirty="0"/>
                    </a:p>
                  </a:txBody>
                  <a:tcPr/>
                </a:tc>
                <a:extLst>
                  <a:ext uri="{0D108BD9-81ED-4DB2-BD59-A6C34878D82A}">
                    <a16:rowId xmlns:a16="http://schemas.microsoft.com/office/drawing/2014/main" xmlns="" val="10000"/>
                  </a:ext>
                </a:extLst>
              </a:tr>
              <a:tr h="347448">
                <a:tc>
                  <a:txBody>
                    <a:bodyPr/>
                    <a:lstStyle/>
                    <a:p>
                      <a:r>
                        <a:rPr lang="fr-FR" sz="1000" b="1" dirty="0">
                          <a:latin typeface="Arial Black"/>
                          <a:cs typeface="Arial Black"/>
                        </a:rPr>
                        <a:t>CA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a:latin typeface="Arial Black"/>
                          <a:cs typeface="Arial Black"/>
                        </a:rPr>
                        <a:t>ATTENDUS</a:t>
                      </a:r>
                      <a:r>
                        <a:rPr lang="fr-FR" sz="1400" baseline="0" dirty="0">
                          <a:latin typeface="Arial Black"/>
                          <a:cs typeface="Arial Black"/>
                        </a:rPr>
                        <a:t> DE FIN DE LYCÉE PROFESSIONNEL </a:t>
                      </a:r>
                      <a:r>
                        <a:rPr lang="fr-FR" sz="1400" baseline="0" dirty="0" smtClean="0">
                          <a:latin typeface="Arial Black"/>
                          <a:cs typeface="Arial Black"/>
                        </a:rPr>
                        <a:t>CAP</a:t>
                      </a:r>
                      <a:endParaRPr lang="fr-FR" sz="1400" b="1" dirty="0">
                        <a:latin typeface="Arial Black"/>
                        <a:cs typeface="Arial Black"/>
                      </a:endParaRPr>
                    </a:p>
                  </a:txBody>
                  <a:tcPr>
                    <a:solidFill>
                      <a:schemeClr val="bg1">
                        <a:alpha val="40000"/>
                      </a:schemeClr>
                    </a:solidFill>
                  </a:tcPr>
                </a:tc>
                <a:extLst>
                  <a:ext uri="{0D108BD9-81ED-4DB2-BD59-A6C34878D82A}">
                    <a16:rowId xmlns:a16="http://schemas.microsoft.com/office/drawing/2014/main" xmlns="" val="10001"/>
                  </a:ext>
                </a:extLst>
              </a:tr>
              <a:tr h="9642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latin typeface="Arial Black"/>
                          <a:cs typeface="Arial Black"/>
                        </a:rPr>
                        <a:t>1</a:t>
                      </a:r>
                    </a:p>
                  </a:txBody>
                  <a:tcPr anchor="ctr"/>
                </a:tc>
                <a:tc>
                  <a:txBody>
                    <a:bodyPr/>
                    <a:lstStyle/>
                    <a:p>
                      <a:pPr algn="l"/>
                      <a:r>
                        <a:rPr lang="fr-FR" sz="1000" b="1" dirty="0">
                          <a:latin typeface="Arial"/>
                          <a:cs typeface="Arial"/>
                        </a:rPr>
                        <a:t>AFLP 1 : </a:t>
                      </a:r>
                      <a:r>
                        <a:rPr lang="fr-FR" sz="1000" dirty="0">
                          <a:latin typeface="Arial"/>
                          <a:cs typeface="Arial"/>
                        </a:rPr>
                        <a:t>Produire et répartir intentionnellement ses efforts en mobilisant ses ressources pour gagner ou pour battre un record. </a:t>
                      </a:r>
                    </a:p>
                    <a:p>
                      <a:pPr algn="l"/>
                      <a:r>
                        <a:rPr lang="fr-FR" sz="1000" b="1" dirty="0">
                          <a:latin typeface="Arial"/>
                          <a:cs typeface="Arial"/>
                        </a:rPr>
                        <a:t>AFLP 2 : </a:t>
                      </a:r>
                      <a:r>
                        <a:rPr lang="fr-FR" sz="1000" dirty="0">
                          <a:latin typeface="Arial"/>
                          <a:cs typeface="Arial"/>
                        </a:rPr>
                        <a:t>Connaître et utiliser des techniques efficaces pour produire la meilleure performance possible. </a:t>
                      </a:r>
                    </a:p>
                    <a:p>
                      <a:pPr algn="l"/>
                      <a:r>
                        <a:rPr lang="fr-FR" sz="1000" b="1" dirty="0">
                          <a:latin typeface="Arial"/>
                          <a:cs typeface="Arial"/>
                        </a:rPr>
                        <a:t>AFLP 3 : </a:t>
                      </a:r>
                      <a:r>
                        <a:rPr lang="fr-FR" sz="1000" dirty="0">
                          <a:latin typeface="Arial"/>
                          <a:cs typeface="Arial"/>
                        </a:rPr>
                        <a:t>S’engager et persévérer, seul ou à plusieurs, dans des efforts répétés pour progresser dans une activité de performance. </a:t>
                      </a:r>
                    </a:p>
                    <a:p>
                      <a:pPr algn="l"/>
                      <a:r>
                        <a:rPr lang="fr-FR" sz="1000" b="1" dirty="0">
                          <a:latin typeface="Arial"/>
                          <a:cs typeface="Arial"/>
                        </a:rPr>
                        <a:t>AFLP 4 : </a:t>
                      </a:r>
                      <a:r>
                        <a:rPr lang="fr-FR" sz="1000" dirty="0">
                          <a:latin typeface="Arial"/>
                          <a:cs typeface="Arial"/>
                        </a:rPr>
                        <a:t>S’impliquer dans des rôles sociaux pour assurer le bon déroulement d’une épreuve de production de performance. </a:t>
                      </a:r>
                    </a:p>
                    <a:p>
                      <a:pPr algn="l"/>
                      <a:r>
                        <a:rPr lang="fr-FR" sz="1000" b="1" dirty="0">
                          <a:latin typeface="Arial"/>
                          <a:cs typeface="Arial"/>
                        </a:rPr>
                        <a:t>AFLP 5 : </a:t>
                      </a:r>
                      <a:r>
                        <a:rPr lang="fr-FR" sz="1000" dirty="0">
                          <a:latin typeface="Arial"/>
                          <a:cs typeface="Arial"/>
                        </a:rPr>
                        <a:t>Se préparer à un effort long ou intense pour être efficace dans la production d’une performance à une échéance donnée. </a:t>
                      </a:r>
                    </a:p>
                    <a:p>
                      <a:pPr algn="l"/>
                      <a:r>
                        <a:rPr lang="fr-FR" sz="1000" b="1" dirty="0">
                          <a:latin typeface="Arial"/>
                          <a:cs typeface="Arial"/>
                        </a:rPr>
                        <a:t>AFLP 6 : </a:t>
                      </a:r>
                      <a:r>
                        <a:rPr lang="fr-FR" sz="1000" dirty="0">
                          <a:latin typeface="Arial"/>
                          <a:cs typeface="Arial"/>
                        </a:rPr>
                        <a:t>Identifier ses progrès et connaître sa meilleure performance réalisée pour la situer culturellement.</a:t>
                      </a:r>
                    </a:p>
                  </a:txBody>
                  <a:tcPr marL="0" marR="0" marT="0" marB="0" anchor="ctr"/>
                </a:tc>
                <a:extLst>
                  <a:ext uri="{0D108BD9-81ED-4DB2-BD59-A6C34878D82A}">
                    <a16:rowId xmlns:a16="http://schemas.microsoft.com/office/drawing/2014/main" xmlns="" val="10003"/>
                  </a:ext>
                </a:extLst>
              </a:tr>
              <a:tr h="13897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b="1" dirty="0">
                          <a:latin typeface="Arial Black"/>
                          <a:cs typeface="Arial Black"/>
                        </a:rPr>
                        <a:t>2</a:t>
                      </a:r>
                    </a:p>
                  </a:txBody>
                  <a:tcPr anchor="ctr"/>
                </a:tc>
                <a:tc>
                  <a:txBody>
                    <a:bodyPr/>
                    <a:lstStyle/>
                    <a:p>
                      <a:pPr algn="l"/>
                      <a:r>
                        <a:rPr lang="fr-FR" sz="1000" b="1" dirty="0">
                          <a:latin typeface="Arial"/>
                          <a:cs typeface="Arial"/>
                        </a:rPr>
                        <a:t>AFLP 1 : </a:t>
                      </a:r>
                      <a:r>
                        <a:rPr lang="fr-FR" sz="1000" dirty="0">
                          <a:latin typeface="Arial"/>
                          <a:cs typeface="Arial"/>
                        </a:rPr>
                        <a:t>Planifier et conduire un déplacement adapté à ses ressources pour effectuer le trajet prévu dans sa totalité ; le cas échéant, savoir renoncer. </a:t>
                      </a:r>
                      <a:r>
                        <a:rPr lang="fr-FR" sz="1000" b="1" dirty="0">
                          <a:latin typeface="Arial"/>
                          <a:cs typeface="Arial"/>
                        </a:rPr>
                        <a:t>AFLP 2 : </a:t>
                      </a:r>
                      <a:r>
                        <a:rPr lang="fr-FR" sz="1000" dirty="0">
                          <a:latin typeface="Arial"/>
                          <a:cs typeface="Arial"/>
                        </a:rPr>
                        <a:t>Utiliser des techniques efficaces pour adapter son déplacement aux caractéristiques du milieu. </a:t>
                      </a:r>
                    </a:p>
                    <a:p>
                      <a:pPr algn="l"/>
                      <a:r>
                        <a:rPr lang="fr-FR" sz="1000" b="1" dirty="0">
                          <a:latin typeface="Arial"/>
                          <a:cs typeface="Arial"/>
                        </a:rPr>
                        <a:t>AFLP 3 : </a:t>
                      </a:r>
                      <a:r>
                        <a:rPr lang="fr-FR" sz="1000" dirty="0">
                          <a:latin typeface="Arial"/>
                          <a:cs typeface="Arial"/>
                        </a:rPr>
                        <a:t>Sélectionner des informations utiles pour planifier son itinéraire et l’adapter éventuellement en cours de déplacement. </a:t>
                      </a:r>
                    </a:p>
                    <a:p>
                      <a:pPr algn="l"/>
                      <a:r>
                        <a:rPr lang="fr-FR" sz="1000" b="1" dirty="0">
                          <a:latin typeface="Arial"/>
                          <a:cs typeface="Arial"/>
                        </a:rPr>
                        <a:t>AFLP 4 : </a:t>
                      </a:r>
                      <a:r>
                        <a:rPr lang="fr-FR" sz="1000" dirty="0">
                          <a:latin typeface="Arial"/>
                          <a:cs typeface="Arial"/>
                        </a:rPr>
                        <a:t>S’impliquer dans des rôles sociaux pour assurer le bon fonctionnement d’une activité de pleine nature. </a:t>
                      </a:r>
                    </a:p>
                    <a:p>
                      <a:pPr algn="l"/>
                      <a:r>
                        <a:rPr lang="fr-FR" sz="1000" b="1" dirty="0">
                          <a:latin typeface="Arial"/>
                          <a:cs typeface="Arial"/>
                        </a:rPr>
                        <a:t>AFLP 5 : </a:t>
                      </a:r>
                      <a:r>
                        <a:rPr lang="fr-FR" sz="1000" dirty="0">
                          <a:latin typeface="Arial"/>
                          <a:cs typeface="Arial"/>
                        </a:rPr>
                        <a:t>Contrôler ses émotions pour accepter de s’engager dans un environnement partiellement connu. </a:t>
                      </a:r>
                    </a:p>
                    <a:p>
                      <a:pPr algn="l"/>
                      <a:r>
                        <a:rPr lang="fr-FR" sz="1000" b="1" dirty="0">
                          <a:latin typeface="Arial"/>
                          <a:cs typeface="Arial"/>
                        </a:rPr>
                        <a:t>AFLP 6 : </a:t>
                      </a:r>
                      <a:r>
                        <a:rPr lang="fr-FR" sz="1000" dirty="0">
                          <a:latin typeface="Arial"/>
                          <a:cs typeface="Arial"/>
                        </a:rPr>
                        <a:t>Se préparer, connaître les risques, respecter la réglementation et appliquer les procédures d’urgence à mettre en œuvre dans les différents environnements de pratique pour s’y engager en sécurité. </a:t>
                      </a:r>
                    </a:p>
                  </a:txBody>
                  <a:tcPr anchor="ctr"/>
                </a:tc>
                <a:extLst>
                  <a:ext uri="{0D108BD9-81ED-4DB2-BD59-A6C34878D82A}">
                    <a16:rowId xmlns:a16="http://schemas.microsoft.com/office/drawing/2014/main" xmlns="" val="10004"/>
                  </a:ext>
                </a:extLst>
              </a:tr>
              <a:tr h="1221405">
                <a:tc>
                  <a:txBody>
                    <a:bodyPr/>
                    <a:lstStyle/>
                    <a:p>
                      <a:pPr algn="ctr"/>
                      <a:r>
                        <a:rPr lang="fr-FR" sz="1800" b="1" dirty="0">
                          <a:latin typeface="Arial Black"/>
                          <a:cs typeface="Arial Black"/>
                        </a:rPr>
                        <a:t>3</a:t>
                      </a:r>
                    </a:p>
                  </a:txBody>
                  <a:tcPr anchor="ctr"/>
                </a:tc>
                <a:tc>
                  <a:txBody>
                    <a:bodyPr/>
                    <a:lstStyle/>
                    <a:p>
                      <a:pPr algn="l"/>
                      <a:r>
                        <a:rPr lang="fr-FR" sz="1000" b="1" dirty="0">
                          <a:latin typeface="Arial"/>
                          <a:cs typeface="Arial"/>
                        </a:rPr>
                        <a:t>AFLP 1 : </a:t>
                      </a:r>
                      <a:r>
                        <a:rPr lang="fr-FR" sz="1000" dirty="0">
                          <a:latin typeface="Arial"/>
                          <a:cs typeface="Arial"/>
                        </a:rPr>
                        <a:t>S’engager devant des spectateurs ou des juges pour produire ou reproduire des formes corporelles maîtrisées au service d’une intention. </a:t>
                      </a:r>
                    </a:p>
                    <a:p>
                      <a:pPr algn="l"/>
                      <a:r>
                        <a:rPr lang="fr-FR" sz="1000" b="1" dirty="0">
                          <a:latin typeface="Arial"/>
                          <a:cs typeface="Arial"/>
                        </a:rPr>
                        <a:t>AFLP 2 : </a:t>
                      </a:r>
                      <a:r>
                        <a:rPr lang="fr-FR" sz="1000" dirty="0">
                          <a:latin typeface="Arial"/>
                          <a:cs typeface="Arial"/>
                        </a:rPr>
                        <a:t>Utiliser des techniques efficaces pour enrichir sa motricité, la rendre plus originale, plus efficace au service de la prestation prévue. </a:t>
                      </a:r>
                    </a:p>
                    <a:p>
                      <a:pPr algn="l"/>
                      <a:r>
                        <a:rPr lang="fr-FR" sz="1000" b="1" dirty="0">
                          <a:latin typeface="Arial"/>
                          <a:cs typeface="Arial"/>
                        </a:rPr>
                        <a:t>AFLP 3 : </a:t>
                      </a:r>
                      <a:r>
                        <a:rPr lang="fr-FR" sz="1000" dirty="0">
                          <a:latin typeface="Arial"/>
                          <a:cs typeface="Arial"/>
                        </a:rPr>
                        <a:t>Prévoir et mémoriser le déroulement des temps forts et des temps faibles de sa prestation pour la réaliser dans son intégralité en restant concentré. </a:t>
                      </a:r>
                    </a:p>
                    <a:p>
                      <a:pPr algn="l"/>
                      <a:r>
                        <a:rPr lang="fr-FR" sz="1000" b="1" dirty="0">
                          <a:latin typeface="Arial"/>
                          <a:cs typeface="Arial"/>
                        </a:rPr>
                        <a:t>AFLP 4 : </a:t>
                      </a:r>
                      <a:r>
                        <a:rPr lang="fr-FR" sz="1000" dirty="0">
                          <a:latin typeface="Arial"/>
                          <a:cs typeface="Arial"/>
                        </a:rPr>
                        <a:t>Utiliser des critères explicites pour apprécier et/ou évaluer la prestation indépendamment de la personne. </a:t>
                      </a:r>
                    </a:p>
                    <a:p>
                      <a:pPr algn="l"/>
                      <a:r>
                        <a:rPr lang="fr-FR" sz="1000" b="1" dirty="0">
                          <a:latin typeface="Arial"/>
                          <a:cs typeface="Arial"/>
                        </a:rPr>
                        <a:t>AFLP 5 : </a:t>
                      </a:r>
                      <a:r>
                        <a:rPr lang="fr-FR" sz="1000" dirty="0">
                          <a:latin typeface="Arial"/>
                          <a:cs typeface="Arial"/>
                        </a:rPr>
                        <a:t>Se préparer pour présenter une prestation complète, maîtrisée et sécurisée à une échéance donnée. </a:t>
                      </a:r>
                    </a:p>
                    <a:p>
                      <a:pPr algn="l"/>
                      <a:r>
                        <a:rPr lang="fr-FR" sz="1000" b="1" dirty="0">
                          <a:latin typeface="Arial"/>
                          <a:cs typeface="Arial"/>
                        </a:rPr>
                        <a:t>AFLP 6 : </a:t>
                      </a:r>
                      <a:r>
                        <a:rPr lang="fr-FR" sz="1000" dirty="0">
                          <a:latin typeface="Arial"/>
                          <a:cs typeface="Arial"/>
                        </a:rPr>
                        <a:t>S’enrichir d’éléments de culture liés à la pratique abordée pour éveiller une curiosité culturelle. </a:t>
                      </a:r>
                    </a:p>
                  </a:txBody>
                  <a:tcPr anchor="ctr"/>
                </a:tc>
                <a:extLst>
                  <a:ext uri="{0D108BD9-81ED-4DB2-BD59-A6C34878D82A}">
                    <a16:rowId xmlns:a16="http://schemas.microsoft.com/office/drawing/2014/main" xmlns="" val="10005"/>
                  </a:ext>
                </a:extLst>
              </a:tr>
              <a:tr h="1389794">
                <a:tc>
                  <a:txBody>
                    <a:bodyPr/>
                    <a:lstStyle/>
                    <a:p>
                      <a:pPr algn="ctr"/>
                      <a:r>
                        <a:rPr lang="fr-FR" sz="1800" b="1" dirty="0">
                          <a:latin typeface="Arial Black"/>
                          <a:cs typeface="Arial Black"/>
                        </a:rPr>
                        <a:t>4</a:t>
                      </a:r>
                    </a:p>
                  </a:txBody>
                  <a:tcPr anchor="ctr"/>
                </a:tc>
                <a:tc>
                  <a:txBody>
                    <a:bodyPr/>
                    <a:lstStyle/>
                    <a:p>
                      <a:pPr algn="l"/>
                      <a:r>
                        <a:rPr lang="fr-FR" sz="1000" b="1" dirty="0">
                          <a:effectLst/>
                          <a:latin typeface="Arial"/>
                          <a:cs typeface="Arial"/>
                        </a:rPr>
                        <a:t>AFLP 1 :</a:t>
                      </a:r>
                      <a:r>
                        <a:rPr lang="fr-FR" sz="1000" dirty="0">
                          <a:latin typeface="Arial"/>
                          <a:cs typeface="Arial"/>
                        </a:rPr>
                        <a:t> Identifier le déséquilibre adverse et en profiter pour produire rapidement l’action décisive choisie et marquer le point. </a:t>
                      </a:r>
                    </a:p>
                    <a:p>
                      <a:pPr algn="l"/>
                      <a:r>
                        <a:rPr lang="fr-FR" sz="1000" b="1" dirty="0">
                          <a:latin typeface="Arial"/>
                          <a:cs typeface="Arial"/>
                        </a:rPr>
                        <a:t>AFLP 2 : </a:t>
                      </a:r>
                      <a:r>
                        <a:rPr lang="fr-FR" sz="1000" dirty="0">
                          <a:latin typeface="Arial"/>
                          <a:cs typeface="Arial"/>
                        </a:rPr>
                        <a:t>Utiliser des techniques et des tactiques d’attaque adaptées pour favoriser des occasions de marquer et mobiliser des moyens de défense pour s’opposer. </a:t>
                      </a:r>
                    </a:p>
                    <a:p>
                      <a:pPr algn="l"/>
                      <a:r>
                        <a:rPr lang="fr-FR" sz="1000" b="1" dirty="0">
                          <a:latin typeface="Arial"/>
                          <a:cs typeface="Arial"/>
                        </a:rPr>
                        <a:t>AFLP 3 : </a:t>
                      </a:r>
                      <a:r>
                        <a:rPr lang="fr-FR" sz="1000" dirty="0">
                          <a:latin typeface="Arial"/>
                          <a:cs typeface="Arial"/>
                        </a:rPr>
                        <a:t>Persévérer face à la difficulté et accepter la répétition pour améliorer son efficacité motrice. </a:t>
                      </a:r>
                    </a:p>
                    <a:p>
                      <a:pPr algn="l"/>
                      <a:r>
                        <a:rPr lang="fr-FR" sz="1000" b="1" dirty="0">
                          <a:latin typeface="Arial"/>
                          <a:cs typeface="Arial"/>
                        </a:rPr>
                        <a:t>AFLP 4 : </a:t>
                      </a:r>
                      <a:r>
                        <a:rPr lang="fr-FR" sz="1000" dirty="0">
                          <a:latin typeface="Arial"/>
                          <a:cs typeface="Arial"/>
                        </a:rPr>
                        <a:t>Terminer la rencontre et accepter la défaite ou la victoire dans le respect de l’adversaire ; intégrer les règles et s’impliquer dans les rôles sociaux pour permettre le bon déroulement du jeu. </a:t>
                      </a:r>
                    </a:p>
                    <a:p>
                      <a:pPr algn="l"/>
                      <a:r>
                        <a:rPr lang="fr-FR" sz="1000" b="1" dirty="0">
                          <a:latin typeface="Arial"/>
                          <a:cs typeface="Arial"/>
                        </a:rPr>
                        <a:t>AFLP 5 : </a:t>
                      </a:r>
                      <a:r>
                        <a:rPr lang="fr-FR" sz="1000" dirty="0">
                          <a:latin typeface="Arial"/>
                          <a:cs typeface="Arial"/>
                        </a:rPr>
                        <a:t>Se préparer et systématiser sa préparation générale et spécifique pour être en pleine possession de ses moyens lors de la confrontation. </a:t>
                      </a:r>
                      <a:r>
                        <a:rPr lang="fr-FR" sz="1000" b="1" dirty="0">
                          <a:latin typeface="Arial"/>
                          <a:cs typeface="Arial"/>
                        </a:rPr>
                        <a:t>AFLP 6 : </a:t>
                      </a:r>
                      <a:r>
                        <a:rPr lang="fr-FR" sz="1000" dirty="0">
                          <a:latin typeface="Arial"/>
                          <a:cs typeface="Arial"/>
                        </a:rPr>
                        <a:t>Connaître les pratiques sportives dans la société contemporaine pour situer et comprendre le sens des pratiques scolaires. </a:t>
                      </a:r>
                    </a:p>
                  </a:txBody>
                  <a:tcPr anchor="ctr"/>
                </a:tc>
                <a:extLst>
                  <a:ext uri="{0D108BD9-81ED-4DB2-BD59-A6C34878D82A}">
                    <a16:rowId xmlns:a16="http://schemas.microsoft.com/office/drawing/2014/main" xmlns="" val="10006"/>
                  </a:ext>
                </a:extLst>
              </a:tr>
              <a:tr h="1221405">
                <a:tc>
                  <a:txBody>
                    <a:bodyPr/>
                    <a:lstStyle/>
                    <a:p>
                      <a:pPr algn="ctr"/>
                      <a:r>
                        <a:rPr lang="fr-FR" sz="1800" b="1" dirty="0">
                          <a:latin typeface="Arial Black"/>
                          <a:cs typeface="Arial Black"/>
                        </a:rPr>
                        <a:t>5</a:t>
                      </a:r>
                    </a:p>
                  </a:txBody>
                  <a:tcPr anchor="ctr"/>
                </a:tc>
                <a:tc>
                  <a:txBody>
                    <a:bodyPr/>
                    <a:lstStyle/>
                    <a:p>
                      <a:pPr algn="l"/>
                      <a:r>
                        <a:rPr lang="fr-FR" sz="1000" b="1" dirty="0">
                          <a:effectLst/>
                          <a:latin typeface="Arial"/>
                          <a:cs typeface="Arial"/>
                        </a:rPr>
                        <a:t>AFLP 1 : </a:t>
                      </a:r>
                      <a:r>
                        <a:rPr lang="fr-FR" sz="1000" dirty="0">
                          <a:latin typeface="Arial"/>
                          <a:cs typeface="Arial"/>
                        </a:rPr>
                        <a:t>Construire et stabiliser une motricité spécifique pour être efficace dans le suivi d’un thème d’entraînement en cohérence avec un mobile personnel de développement. </a:t>
                      </a:r>
                    </a:p>
                    <a:p>
                      <a:pPr algn="l"/>
                      <a:r>
                        <a:rPr lang="fr-FR" sz="1000" b="1" dirty="0">
                          <a:effectLst/>
                          <a:latin typeface="Arial"/>
                          <a:cs typeface="Arial"/>
                        </a:rPr>
                        <a:t>AFLP 2 : </a:t>
                      </a:r>
                      <a:r>
                        <a:rPr lang="fr-FR" sz="1000" dirty="0">
                          <a:latin typeface="Arial"/>
                          <a:cs typeface="Arial"/>
                        </a:rPr>
                        <a:t>Mettre en lien des ressentis avec une charge de travail pour réguler cette charge de manière autonome. </a:t>
                      </a:r>
                    </a:p>
                    <a:p>
                      <a:pPr algn="l"/>
                      <a:r>
                        <a:rPr lang="fr-FR" sz="1000" b="1" dirty="0">
                          <a:effectLst/>
                          <a:latin typeface="Arial"/>
                          <a:cs typeface="Arial"/>
                        </a:rPr>
                        <a:t>AFLP 3 : </a:t>
                      </a:r>
                      <a:r>
                        <a:rPr lang="fr-FR" sz="1000" dirty="0">
                          <a:latin typeface="Arial"/>
                          <a:cs typeface="Arial"/>
                        </a:rPr>
                        <a:t>Mobiliser différentes méthodes d’entraînement, analyser ses ressentis pour fonder ses choix. </a:t>
                      </a:r>
                    </a:p>
                    <a:p>
                      <a:pPr algn="l"/>
                      <a:r>
                        <a:rPr lang="fr-FR" sz="1000" b="1" dirty="0">
                          <a:effectLst/>
                          <a:latin typeface="Arial"/>
                          <a:cs typeface="Arial"/>
                        </a:rPr>
                        <a:t>AFLP 4 : </a:t>
                      </a:r>
                      <a:r>
                        <a:rPr lang="fr-FR" sz="1000" dirty="0">
                          <a:latin typeface="Arial"/>
                          <a:cs typeface="Arial"/>
                        </a:rPr>
                        <a:t>Coopérer et assurer les rôles sociaux pour aider au progrès individuel dans des conditions de sécurité. </a:t>
                      </a:r>
                    </a:p>
                    <a:p>
                      <a:pPr algn="l"/>
                      <a:r>
                        <a:rPr lang="fr-FR" sz="1000" b="1" dirty="0">
                          <a:effectLst/>
                          <a:latin typeface="Arial"/>
                          <a:cs typeface="Arial"/>
                        </a:rPr>
                        <a:t>AFLP 5 : </a:t>
                      </a:r>
                      <a:r>
                        <a:rPr lang="fr-FR" sz="1000" dirty="0">
                          <a:latin typeface="Arial"/>
                          <a:cs typeface="Arial"/>
                        </a:rPr>
                        <a:t>S’engager avec une intensité ciblée et persévérer dans l’effort pour envisager des progrès. </a:t>
                      </a:r>
                    </a:p>
                    <a:p>
                      <a:pPr algn="l"/>
                      <a:r>
                        <a:rPr lang="fr-FR" sz="1000" b="1" dirty="0">
                          <a:effectLst/>
                          <a:latin typeface="Arial"/>
                          <a:cs typeface="Arial"/>
                        </a:rPr>
                        <a:t>AFLP 6 : </a:t>
                      </a:r>
                      <a:r>
                        <a:rPr lang="fr-FR" sz="1000" dirty="0">
                          <a:latin typeface="Arial"/>
                          <a:cs typeface="Arial"/>
                        </a:rPr>
                        <a:t>Intégrer des conseils d’entraînement, de diététique, d’hygiène de vie pour se construire un mode de vie sain et une pratique raisonnée. </a:t>
                      </a:r>
                      <a:endParaRPr lang="fr-FR" sz="1000" kern="1200" dirty="0">
                        <a:solidFill>
                          <a:schemeClr val="tx1"/>
                        </a:solidFill>
                        <a:effectLst/>
                        <a:latin typeface="Arial"/>
                        <a:ea typeface="+mn-ea"/>
                        <a:cs typeface="Arial"/>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89369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954107"/>
          </a:xfrm>
          <a:prstGeom prst="rect">
            <a:avLst/>
          </a:prstGeom>
          <a:solidFill>
            <a:srgbClr val="558ED5"/>
          </a:solidFill>
          <a:ln>
            <a:solidFill>
              <a:srgbClr val="376092"/>
            </a:solidFill>
          </a:ln>
        </p:spPr>
        <p:txBody>
          <a:bodyPr wrap="square" rtlCol="0">
            <a:spAutoFit/>
          </a:bodyPr>
          <a:lstStyle/>
          <a:p>
            <a:pPr algn="ctr"/>
            <a:r>
              <a:rPr lang="fr-FR" sz="2800" dirty="0">
                <a:latin typeface="Arial Black"/>
                <a:cs typeface="Arial Black"/>
              </a:rPr>
              <a:t>PROJET PÉDAGOGIQUE </a:t>
            </a:r>
          </a:p>
          <a:p>
            <a:pPr algn="ctr"/>
            <a:r>
              <a:rPr lang="fr-FR" sz="2800" dirty="0">
                <a:latin typeface="Arial Black"/>
                <a:cs typeface="Arial Black"/>
              </a:rPr>
              <a:t>D’ÉDUCATION PHYSIQUE ET </a:t>
            </a:r>
            <a:r>
              <a:rPr lang="fr-FR" sz="2800" dirty="0" smtClean="0">
                <a:latin typeface="Arial Black"/>
                <a:cs typeface="Arial Black"/>
              </a:rPr>
              <a:t>SPORTIVE</a:t>
            </a:r>
            <a:endParaRPr lang="fr-FR" sz="2800" dirty="0">
              <a:latin typeface="Arial Black"/>
              <a:cs typeface="Arial Black"/>
            </a:endParaRPr>
          </a:p>
        </p:txBody>
      </p:sp>
      <p:sp>
        <p:nvSpPr>
          <p:cNvPr id="10" name="Rectangle 9"/>
          <p:cNvSpPr/>
          <p:nvPr/>
        </p:nvSpPr>
        <p:spPr>
          <a:xfrm>
            <a:off x="503600" y="2687782"/>
            <a:ext cx="4239885" cy="3895898"/>
          </a:xfrm>
          <a:prstGeom prst="rect">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xmlns="" id="{84002AF8-87DF-A84B-A1EB-80173A00898C}"/>
              </a:ext>
            </a:extLst>
          </p:cNvPr>
          <p:cNvSpPr/>
          <p:nvPr/>
        </p:nvSpPr>
        <p:spPr>
          <a:xfrm>
            <a:off x="3150233" y="1574803"/>
            <a:ext cx="4912378" cy="83093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dirty="0" smtClean="0">
                <a:solidFill>
                  <a:schemeClr val="tx1"/>
                </a:solidFill>
                <a:latin typeface="Arial Black"/>
                <a:cs typeface="Arial Black"/>
              </a:rPr>
              <a:t>ANNÉES SCOLAIRES 2021 </a:t>
            </a:r>
            <a:r>
              <a:rPr lang="fr-FR" sz="2000" dirty="0">
                <a:solidFill>
                  <a:schemeClr val="tx1"/>
                </a:solidFill>
                <a:latin typeface="Arial Black"/>
                <a:cs typeface="Arial Black"/>
              </a:rPr>
              <a:t>– </a:t>
            </a:r>
            <a:r>
              <a:rPr lang="fr-FR" sz="2000" dirty="0" smtClean="0">
                <a:solidFill>
                  <a:schemeClr val="tx1"/>
                </a:solidFill>
                <a:latin typeface="Arial Black"/>
                <a:cs typeface="Arial Black"/>
              </a:rPr>
              <a:t>2025</a:t>
            </a:r>
            <a:endParaRPr lang="fr-FR" sz="2000" dirty="0">
              <a:solidFill>
                <a:schemeClr val="tx1"/>
              </a:solidFill>
              <a:latin typeface="Arial Black"/>
              <a:cs typeface="Arial Black"/>
            </a:endParaRPr>
          </a:p>
        </p:txBody>
      </p:sp>
      <p:pic>
        <p:nvPicPr>
          <p:cNvPr id="34818" name="Picture 2" descr="Afficher l’image source"/>
          <p:cNvPicPr>
            <a:picLocks noChangeAspect="1" noChangeArrowheads="1"/>
          </p:cNvPicPr>
          <p:nvPr/>
        </p:nvPicPr>
        <p:blipFill>
          <a:blip r:embed="rId2"/>
          <a:srcRect/>
          <a:stretch>
            <a:fillRect/>
          </a:stretch>
        </p:blipFill>
        <p:spPr bwMode="auto">
          <a:xfrm>
            <a:off x="1320439" y="2897312"/>
            <a:ext cx="3229082" cy="3229082"/>
          </a:xfrm>
          <a:prstGeom prst="rect">
            <a:avLst/>
          </a:prstGeom>
          <a:noFill/>
        </p:spPr>
      </p:pic>
      <p:pic>
        <p:nvPicPr>
          <p:cNvPr id="12" name="Picture 2" descr="Afficher l’image source"/>
          <p:cNvPicPr>
            <a:picLocks noChangeAspect="1" noChangeArrowheads="1"/>
          </p:cNvPicPr>
          <p:nvPr/>
        </p:nvPicPr>
        <p:blipFill>
          <a:blip r:embed="rId3"/>
          <a:srcRect/>
          <a:stretch>
            <a:fillRect/>
          </a:stretch>
        </p:blipFill>
        <p:spPr bwMode="auto">
          <a:xfrm>
            <a:off x="503600" y="936827"/>
            <a:ext cx="2244830" cy="1960485"/>
          </a:xfrm>
          <a:prstGeom prst="rect">
            <a:avLst/>
          </a:prstGeom>
          <a:noFill/>
        </p:spPr>
      </p:pic>
      <p:sp>
        <p:nvSpPr>
          <p:cNvPr id="13" name="Rectangle 12"/>
          <p:cNvSpPr/>
          <p:nvPr/>
        </p:nvSpPr>
        <p:spPr>
          <a:xfrm>
            <a:off x="5527965" y="3106177"/>
            <a:ext cx="3103418" cy="32290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Georgia" pitchFamily="18" charset="0"/>
              </a:rPr>
              <a:t>« Une capitulation </a:t>
            </a:r>
          </a:p>
          <a:p>
            <a:pPr algn="ctr"/>
            <a:r>
              <a:rPr lang="fr-FR" dirty="0" smtClean="0">
                <a:latin typeface="Georgia" pitchFamily="18" charset="0"/>
              </a:rPr>
              <a:t>est essentiellement une opération par </a:t>
            </a:r>
          </a:p>
          <a:p>
            <a:pPr algn="ctr"/>
            <a:r>
              <a:rPr lang="fr-FR" dirty="0" smtClean="0">
                <a:latin typeface="Georgia" pitchFamily="18" charset="0"/>
              </a:rPr>
              <a:t>laquelle </a:t>
            </a:r>
          </a:p>
          <a:p>
            <a:pPr algn="ctr"/>
            <a:r>
              <a:rPr lang="fr-FR" dirty="0" smtClean="0">
                <a:latin typeface="Georgia" pitchFamily="18" charset="0"/>
              </a:rPr>
              <a:t>on se met à expliquer </a:t>
            </a:r>
          </a:p>
          <a:p>
            <a:pPr algn="ctr"/>
            <a:r>
              <a:rPr lang="fr-FR" dirty="0" smtClean="0">
                <a:latin typeface="Georgia" pitchFamily="18" charset="0"/>
              </a:rPr>
              <a:t>au lieu </a:t>
            </a:r>
          </a:p>
          <a:p>
            <a:pPr algn="ctr"/>
            <a:r>
              <a:rPr lang="fr-FR" dirty="0" smtClean="0">
                <a:latin typeface="Georgia" pitchFamily="18" charset="0"/>
              </a:rPr>
              <a:t>d'</a:t>
            </a:r>
            <a:r>
              <a:rPr lang="fr-FR" b="1" dirty="0" smtClean="0">
                <a:latin typeface="Georgia" pitchFamily="18" charset="0"/>
              </a:rPr>
              <a:t>AGIR</a:t>
            </a:r>
            <a:r>
              <a:rPr lang="fr-FR" dirty="0" smtClean="0">
                <a:latin typeface="Georgia" pitchFamily="18" charset="0"/>
              </a:rPr>
              <a:t>. »</a:t>
            </a:r>
          </a:p>
          <a:p>
            <a:pPr algn="ctr"/>
            <a:endParaRPr lang="fr-FR" dirty="0" smtClean="0"/>
          </a:p>
          <a:p>
            <a:pPr algn="ctr"/>
            <a:r>
              <a:rPr lang="fr-FR" dirty="0" smtClean="0"/>
              <a:t>Charles Péguy, </a:t>
            </a:r>
            <a:r>
              <a:rPr lang="fr-FR" i="1" dirty="0" smtClean="0"/>
              <a:t>Les cahiers de la quinzaine </a:t>
            </a:r>
            <a:r>
              <a:rPr lang="fr-FR" dirty="0" smtClean="0"/>
              <a:t>1905</a:t>
            </a:r>
            <a:endParaRPr lang="fr-FR" dirty="0"/>
          </a:p>
        </p:txBody>
      </p:sp>
      <p:pic>
        <p:nvPicPr>
          <p:cNvPr id="34819" name="Picture 3" descr="C:\Users\n.fadier\AppData\Local\Microsoft\Windows\INetCache\IE\1767ATWN\sport-1014069_960_720[1].jpg"/>
          <p:cNvPicPr>
            <a:picLocks noChangeAspect="1" noChangeArrowheads="1"/>
          </p:cNvPicPr>
          <p:nvPr/>
        </p:nvPicPr>
        <p:blipFill>
          <a:blip r:embed="rId4"/>
          <a:srcRect/>
          <a:stretch>
            <a:fillRect/>
          </a:stretch>
        </p:blipFill>
        <p:spPr bwMode="auto">
          <a:xfrm>
            <a:off x="757464" y="4821382"/>
            <a:ext cx="1513877" cy="1513877"/>
          </a:xfrm>
          <a:prstGeom prst="rect">
            <a:avLst/>
          </a:prstGeom>
          <a:noFill/>
        </p:spPr>
      </p:pic>
    </p:spTree>
    <p:extLst>
      <p:ext uri="{BB962C8B-B14F-4D97-AF65-F5344CB8AC3E}">
        <p14:creationId xmlns:p14="http://schemas.microsoft.com/office/powerpoint/2010/main" xmlns="" val="18483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954107"/>
          </a:xfrm>
          <a:prstGeom prst="rect">
            <a:avLst/>
          </a:prstGeom>
          <a:solidFill>
            <a:srgbClr val="558ED5"/>
          </a:solidFill>
          <a:ln>
            <a:solidFill>
              <a:srgbClr val="376092"/>
            </a:solidFill>
          </a:ln>
        </p:spPr>
        <p:txBody>
          <a:bodyPr wrap="square" rtlCol="0">
            <a:spAutoFit/>
          </a:bodyPr>
          <a:lstStyle/>
          <a:p>
            <a:pPr algn="ctr"/>
            <a:r>
              <a:rPr lang="fr-FR" sz="2800" dirty="0">
                <a:latin typeface="Arial Black"/>
                <a:cs typeface="Arial Black"/>
              </a:rPr>
              <a:t>PROJET PÉDAGOGIQUE </a:t>
            </a:r>
          </a:p>
          <a:p>
            <a:pPr algn="ctr"/>
            <a:r>
              <a:rPr lang="fr-FR" sz="2800" dirty="0" smtClean="0">
                <a:latin typeface="Arial Black"/>
                <a:cs typeface="Arial Black"/>
              </a:rPr>
              <a:t>De l’option EPS Facultative</a:t>
            </a:r>
            <a:endParaRPr lang="fr-FR" sz="2800" dirty="0">
              <a:latin typeface="Arial Black"/>
              <a:cs typeface="Arial Black"/>
            </a:endParaRPr>
          </a:p>
        </p:txBody>
      </p:sp>
      <p:sp>
        <p:nvSpPr>
          <p:cNvPr id="10" name="Rectangle 9"/>
          <p:cNvSpPr/>
          <p:nvPr/>
        </p:nvSpPr>
        <p:spPr>
          <a:xfrm>
            <a:off x="503600" y="2687782"/>
            <a:ext cx="4239885" cy="3895898"/>
          </a:xfrm>
          <a:prstGeom prst="rect">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xmlns="" id="{84002AF8-87DF-A84B-A1EB-80173A00898C}"/>
              </a:ext>
            </a:extLst>
          </p:cNvPr>
          <p:cNvSpPr/>
          <p:nvPr/>
        </p:nvSpPr>
        <p:spPr>
          <a:xfrm>
            <a:off x="3150233" y="1574803"/>
            <a:ext cx="4912378" cy="83093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dirty="0" smtClean="0">
                <a:solidFill>
                  <a:schemeClr val="tx1"/>
                </a:solidFill>
                <a:latin typeface="Arial Black"/>
                <a:cs typeface="Arial Black"/>
              </a:rPr>
              <a:t>ANNÉES SCOLAIRES 2021 </a:t>
            </a:r>
            <a:r>
              <a:rPr lang="fr-FR" sz="2000" dirty="0">
                <a:solidFill>
                  <a:schemeClr val="tx1"/>
                </a:solidFill>
                <a:latin typeface="Arial Black"/>
                <a:cs typeface="Arial Black"/>
              </a:rPr>
              <a:t>– </a:t>
            </a:r>
            <a:r>
              <a:rPr lang="fr-FR" sz="2000" dirty="0" smtClean="0">
                <a:solidFill>
                  <a:schemeClr val="tx1"/>
                </a:solidFill>
                <a:latin typeface="Arial Black"/>
                <a:cs typeface="Arial Black"/>
              </a:rPr>
              <a:t>2025</a:t>
            </a:r>
            <a:endParaRPr lang="fr-FR" sz="2000" dirty="0">
              <a:solidFill>
                <a:schemeClr val="tx1"/>
              </a:solidFill>
              <a:latin typeface="Arial Black"/>
              <a:cs typeface="Arial Black"/>
            </a:endParaRPr>
          </a:p>
        </p:txBody>
      </p:sp>
      <p:pic>
        <p:nvPicPr>
          <p:cNvPr id="34818" name="Picture 2" descr="Afficher l’image source"/>
          <p:cNvPicPr>
            <a:picLocks noChangeAspect="1" noChangeArrowheads="1"/>
          </p:cNvPicPr>
          <p:nvPr/>
        </p:nvPicPr>
        <p:blipFill>
          <a:blip r:embed="rId2"/>
          <a:stretch>
            <a:fillRect/>
          </a:stretch>
        </p:blipFill>
        <p:spPr bwMode="auto">
          <a:xfrm>
            <a:off x="1792224" y="2988178"/>
            <a:ext cx="2401732" cy="3202309"/>
          </a:xfrm>
          <a:prstGeom prst="rect">
            <a:avLst/>
          </a:prstGeom>
          <a:blipFill>
            <a:blip r:embed="rId3"/>
            <a:stretch>
              <a:fillRect/>
            </a:stretch>
          </a:blipFill>
        </p:spPr>
      </p:pic>
      <p:pic>
        <p:nvPicPr>
          <p:cNvPr id="12" name="Picture 2" descr="Afficher l’image source"/>
          <p:cNvPicPr>
            <a:picLocks noChangeAspect="1" noChangeArrowheads="1"/>
          </p:cNvPicPr>
          <p:nvPr/>
        </p:nvPicPr>
        <p:blipFill>
          <a:blip r:embed="rId4"/>
          <a:srcRect/>
          <a:stretch>
            <a:fillRect/>
          </a:stretch>
        </p:blipFill>
        <p:spPr bwMode="auto">
          <a:xfrm>
            <a:off x="503600" y="936827"/>
            <a:ext cx="2244830" cy="1960485"/>
          </a:xfrm>
          <a:prstGeom prst="rect">
            <a:avLst/>
          </a:prstGeom>
          <a:noFill/>
        </p:spPr>
      </p:pic>
      <p:sp>
        <p:nvSpPr>
          <p:cNvPr id="13" name="Rectangle 12"/>
          <p:cNvSpPr/>
          <p:nvPr/>
        </p:nvSpPr>
        <p:spPr>
          <a:xfrm>
            <a:off x="5527965" y="3106177"/>
            <a:ext cx="3103418" cy="32290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Georgia" pitchFamily="18" charset="0"/>
              </a:rPr>
              <a:t>« Une capitulation </a:t>
            </a:r>
          </a:p>
          <a:p>
            <a:pPr algn="ctr"/>
            <a:r>
              <a:rPr lang="fr-FR" dirty="0" smtClean="0">
                <a:latin typeface="Georgia" pitchFamily="18" charset="0"/>
              </a:rPr>
              <a:t>est essentiellement une opération par </a:t>
            </a:r>
          </a:p>
          <a:p>
            <a:pPr algn="ctr"/>
            <a:r>
              <a:rPr lang="fr-FR" dirty="0" smtClean="0">
                <a:latin typeface="Georgia" pitchFamily="18" charset="0"/>
              </a:rPr>
              <a:t>laquelle </a:t>
            </a:r>
          </a:p>
          <a:p>
            <a:pPr algn="ctr"/>
            <a:r>
              <a:rPr lang="fr-FR" dirty="0" smtClean="0">
                <a:latin typeface="Georgia" pitchFamily="18" charset="0"/>
              </a:rPr>
              <a:t>on se met à expliquer </a:t>
            </a:r>
          </a:p>
          <a:p>
            <a:pPr algn="ctr"/>
            <a:r>
              <a:rPr lang="fr-FR" dirty="0" smtClean="0">
                <a:latin typeface="Georgia" pitchFamily="18" charset="0"/>
              </a:rPr>
              <a:t>au lieu </a:t>
            </a:r>
          </a:p>
          <a:p>
            <a:pPr algn="ctr"/>
            <a:r>
              <a:rPr lang="fr-FR" dirty="0" smtClean="0">
                <a:latin typeface="Georgia" pitchFamily="18" charset="0"/>
              </a:rPr>
              <a:t>d'</a:t>
            </a:r>
            <a:r>
              <a:rPr lang="fr-FR" b="1" dirty="0" smtClean="0">
                <a:latin typeface="Georgia" pitchFamily="18" charset="0"/>
              </a:rPr>
              <a:t>AGIR</a:t>
            </a:r>
            <a:r>
              <a:rPr lang="fr-FR" dirty="0" smtClean="0">
                <a:latin typeface="Georgia" pitchFamily="18" charset="0"/>
              </a:rPr>
              <a:t>. »</a:t>
            </a:r>
          </a:p>
          <a:p>
            <a:pPr algn="ctr"/>
            <a:endParaRPr lang="fr-FR" dirty="0" smtClean="0"/>
          </a:p>
          <a:p>
            <a:pPr algn="ctr"/>
            <a:r>
              <a:rPr lang="fr-FR" dirty="0" smtClean="0"/>
              <a:t>Charles Péguy, </a:t>
            </a:r>
            <a:r>
              <a:rPr lang="fr-FR" i="1" dirty="0" smtClean="0"/>
              <a:t>Les cahiers de la quinzaine </a:t>
            </a:r>
            <a:r>
              <a:rPr lang="fr-FR" dirty="0" smtClean="0"/>
              <a:t>1905</a:t>
            </a:r>
            <a:endParaRPr lang="fr-FR" dirty="0"/>
          </a:p>
        </p:txBody>
      </p:sp>
      <p:pic>
        <p:nvPicPr>
          <p:cNvPr id="2" name="Picture 2" descr="C:\Users\Nathalie Fadier\AppData\Local\Microsoft\Windows\INetCache\IE\LKKP9O0F\play-1014043_960_720[1].jpg"/>
          <p:cNvPicPr>
            <a:picLocks noChangeAspect="1" noChangeArrowheads="1"/>
          </p:cNvPicPr>
          <p:nvPr/>
        </p:nvPicPr>
        <p:blipFill>
          <a:blip r:embed="rId5"/>
          <a:srcRect/>
          <a:stretch>
            <a:fillRect/>
          </a:stretch>
        </p:blipFill>
        <p:spPr bwMode="auto">
          <a:xfrm>
            <a:off x="689714" y="3409179"/>
            <a:ext cx="1482861" cy="1482861"/>
          </a:xfrm>
          <a:prstGeom prst="rect">
            <a:avLst/>
          </a:prstGeom>
          <a:noFill/>
        </p:spPr>
      </p:pic>
    </p:spTree>
    <p:extLst>
      <p:ext uri="{BB962C8B-B14F-4D97-AF65-F5344CB8AC3E}">
        <p14:creationId xmlns:p14="http://schemas.microsoft.com/office/powerpoint/2010/main" xmlns="" val="18483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85216"/>
          </a:xfrm>
        </p:spPr>
        <p:txBody>
          <a:bodyPr>
            <a:normAutofit fontScale="90000"/>
          </a:bodyPr>
          <a:lstStyle/>
          <a:p>
            <a:pPr algn="ctr"/>
            <a:r>
              <a:rPr lang="fr-FR" dirty="0" smtClean="0"/>
              <a:t>Introduction</a:t>
            </a:r>
            <a:endParaRPr lang="fr-FR" dirty="0"/>
          </a:p>
        </p:txBody>
      </p:sp>
      <p:sp>
        <p:nvSpPr>
          <p:cNvPr id="3" name="Espace réservé du contenu 2"/>
          <p:cNvSpPr>
            <a:spLocks noGrp="1"/>
          </p:cNvSpPr>
          <p:nvPr>
            <p:ph idx="1"/>
          </p:nvPr>
        </p:nvSpPr>
        <p:spPr/>
        <p:txBody>
          <a:bodyPr>
            <a:normAutofit fontScale="92500" lnSpcReduction="10000"/>
          </a:bodyPr>
          <a:lstStyle/>
          <a:p>
            <a:pPr marL="0" algn="just">
              <a:spcBef>
                <a:spcPts val="0"/>
              </a:spcBef>
              <a:buNone/>
            </a:pPr>
            <a:r>
              <a:rPr lang="fr-FR" dirty="0" smtClean="0"/>
              <a:t>Au lycée Charles Péguy nous avons des jeunes globalement peu sportifs. Moins d’1/3 de notre effectif pratique une activité physique sportive ou artistique régulière à l’extérieur du lycée. Nous constatons, avec désarrois, qu’une grande partie des élèves est plutôt sédentaire avec une hygiène de vie très peu propice à une bonne santé physique, que ce soit au niveau de leur alimentation parfois désastreuse (Excès de sucres et de graisse en permanence) ou de leur rythme de vie très décalé (un temps de sommeil trop court). La plus-value éducative attendue de </a:t>
            </a:r>
            <a:r>
              <a:rPr lang="fr-FR" b="1" dirty="0" smtClean="0"/>
              <a:t>l’OPTION EPS </a:t>
            </a:r>
            <a:r>
              <a:rPr lang="fr-FR" dirty="0" smtClean="0"/>
              <a:t>est de s’imposer comme le moyen de remédier à tout cela et faire en sorte d’informer et d’éduquer à la santé l’ensemble de nos lycéens.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66928"/>
          </a:xfrm>
        </p:spPr>
        <p:txBody>
          <a:bodyPr>
            <a:normAutofit fontScale="90000"/>
          </a:bodyPr>
          <a:lstStyle/>
          <a:p>
            <a:pPr algn="ctr"/>
            <a:r>
              <a:rPr lang="fr-FR" dirty="0" smtClean="0"/>
              <a:t>3 Objectifs</a:t>
            </a:r>
            <a:endParaRPr lang="fr-FR" dirty="0"/>
          </a:p>
        </p:txBody>
      </p:sp>
      <p:sp>
        <p:nvSpPr>
          <p:cNvPr id="3" name="Espace réservé du contenu 2"/>
          <p:cNvSpPr>
            <a:spLocks noGrp="1"/>
          </p:cNvSpPr>
          <p:nvPr>
            <p:ph idx="1"/>
          </p:nvPr>
        </p:nvSpPr>
        <p:spPr>
          <a:xfrm>
            <a:off x="457200" y="1271016"/>
            <a:ext cx="8229600" cy="5202936"/>
          </a:xfrm>
        </p:spPr>
        <p:txBody>
          <a:bodyPr>
            <a:normAutofit fontScale="62500" lnSpcReduction="20000"/>
          </a:bodyPr>
          <a:lstStyle/>
          <a:p>
            <a:pPr lvl="1" algn="ctr"/>
            <a:endParaRPr lang="fr-FR" dirty="0" smtClean="0">
              <a:latin typeface="Arial Black" pitchFamily="34" charset="0"/>
            </a:endParaRPr>
          </a:p>
          <a:p>
            <a:pPr lvl="1" algn="ctr"/>
            <a:r>
              <a:rPr lang="fr-FR" dirty="0" smtClean="0">
                <a:latin typeface="Arial Black" pitchFamily="34" charset="0"/>
              </a:rPr>
              <a:t>Le prolongement de l’enseignement commun. </a:t>
            </a:r>
            <a:endParaRPr lang="fr-FR" sz="1800" dirty="0" smtClean="0">
              <a:latin typeface="Arial Black" pitchFamily="34" charset="0"/>
            </a:endParaRPr>
          </a:p>
          <a:p>
            <a:pPr lvl="1" algn="ctr"/>
            <a:r>
              <a:rPr lang="fr-FR" dirty="0" smtClean="0">
                <a:latin typeface="Arial Black" pitchFamily="34" charset="0"/>
              </a:rPr>
              <a:t>Un approfondissement  et/ou une découverte de nouvelles activités physiques sportives et artistiques </a:t>
            </a:r>
            <a:endParaRPr lang="fr-FR" sz="1800" dirty="0" smtClean="0">
              <a:latin typeface="Arial Black" pitchFamily="34" charset="0"/>
            </a:endParaRPr>
          </a:p>
          <a:p>
            <a:pPr lvl="1" algn="ctr"/>
            <a:r>
              <a:rPr lang="fr-FR" dirty="0" smtClean="0">
                <a:latin typeface="Arial Black" pitchFamily="34" charset="0"/>
              </a:rPr>
              <a:t>Vivre de nouvelles  expériences autour d’un projet en relation avec des thèmes d’études pensés et réfléchis.</a:t>
            </a:r>
          </a:p>
          <a:p>
            <a:pPr>
              <a:buNone/>
            </a:pPr>
            <a:endParaRPr lang="fr-FR" sz="1800" dirty="0" smtClean="0"/>
          </a:p>
          <a:p>
            <a:pPr marL="0" indent="0" algn="just">
              <a:lnSpc>
                <a:spcPct val="120000"/>
              </a:lnSpc>
              <a:spcBef>
                <a:spcPts val="0"/>
              </a:spcBef>
              <a:buNone/>
            </a:pPr>
            <a:r>
              <a:rPr lang="fr-FR" dirty="0" smtClean="0"/>
              <a:t>Notre objectif n’est pas de faire une spécialisation de haut niveau dans les différentes activités physiques, mais plutôt un approfondissement ou une découverte d’activité sportives. Le </a:t>
            </a:r>
            <a:r>
              <a:rPr lang="fr-FR" b="1" spc="-150" dirty="0" smtClean="0"/>
              <a:t>plaisir d’agir </a:t>
            </a:r>
            <a:r>
              <a:rPr lang="fr-FR" dirty="0" smtClean="0"/>
              <a:t>est notre objectif principal. Nous cherchons à mettre en place une ambiance sportive et collective propice aux apprentissages. La cohésion et l’appartenance à un groupe sont bien plus important que les performances sportives.  </a:t>
            </a:r>
          </a:p>
          <a:p>
            <a:pPr marL="0" indent="0" algn="just">
              <a:lnSpc>
                <a:spcPct val="120000"/>
              </a:lnSpc>
              <a:spcBef>
                <a:spcPts val="0"/>
              </a:spcBef>
              <a:buNone/>
            </a:pPr>
            <a:endParaRPr lang="fr-FR" dirty="0" smtClean="0"/>
          </a:p>
          <a:p>
            <a:pPr marL="0" indent="0" algn="just">
              <a:lnSpc>
                <a:spcPct val="120000"/>
              </a:lnSpc>
              <a:spcBef>
                <a:spcPts val="0"/>
              </a:spcBef>
              <a:buNone/>
            </a:pPr>
            <a:r>
              <a:rPr lang="fr-FR" dirty="0" smtClean="0"/>
              <a:t>Nous demandons cependant à nos optionnaires d’être membres actifs de notre association sportive et de nous représenter, même si leur niveau est moyen, dans une ou plusieurs activités (futsal et badminton principalement).</a:t>
            </a:r>
          </a:p>
          <a:p>
            <a:pPr marL="0" indent="0" algn="just">
              <a:lnSpc>
                <a:spcPct val="120000"/>
              </a:lnSpc>
              <a:spcBef>
                <a:spcPts val="0"/>
              </a:spcBef>
              <a:buNone/>
            </a:pPr>
            <a:endParaRPr lang="fr-FR" dirty="0" smtClean="0"/>
          </a:p>
          <a:p>
            <a:pPr marL="0" indent="0" algn="just">
              <a:lnSpc>
                <a:spcPct val="120000"/>
              </a:lnSpc>
              <a:spcBef>
                <a:spcPts val="0"/>
              </a:spcBef>
              <a:buNone/>
            </a:pPr>
            <a:r>
              <a:rPr lang="fr-FR" dirty="0" smtClean="0"/>
              <a:t>Nous cherchons aussi à mettre en place des habitudes sportives pour leur vie d’adulte en faisant en sorte que nos élèves, à la sortie du lycée gardent de bonnes habitudes de vie active. Ainsi nous proposons des activités d’approfondissement mais aussi de découverte. La diversité des propositions d’activités leur permet de faire des choix éclairés.</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48640"/>
          </a:xfrm>
        </p:spPr>
        <p:txBody>
          <a:bodyPr>
            <a:normAutofit fontScale="90000"/>
          </a:bodyPr>
          <a:lstStyle/>
          <a:p>
            <a:pPr algn="ctr"/>
            <a:r>
              <a:rPr lang="fr-FR" dirty="0" smtClean="0"/>
              <a:t>Pour Qui?</a:t>
            </a:r>
            <a:endParaRPr lang="fr-FR" dirty="0"/>
          </a:p>
        </p:txBody>
      </p:sp>
      <p:sp>
        <p:nvSpPr>
          <p:cNvPr id="3" name="Espace réservé du contenu 2"/>
          <p:cNvSpPr>
            <a:spLocks noGrp="1"/>
          </p:cNvSpPr>
          <p:nvPr>
            <p:ph idx="1"/>
          </p:nvPr>
        </p:nvSpPr>
        <p:spPr>
          <a:xfrm>
            <a:off x="457200" y="1362456"/>
            <a:ext cx="8229600" cy="4370832"/>
          </a:xfrm>
        </p:spPr>
        <p:txBody>
          <a:bodyPr>
            <a:normAutofit/>
          </a:bodyPr>
          <a:lstStyle/>
          <a:p>
            <a:pPr marL="0" algn="just">
              <a:spcBef>
                <a:spcPts val="0"/>
              </a:spcBef>
              <a:buNone/>
            </a:pPr>
            <a:r>
              <a:rPr lang="fr-FR" sz="1700" dirty="0" smtClean="0"/>
              <a:t>Le faible effectif des classes des secondes du lycée ne permet pas pour le moment d'avoir suffisamment d’élèves pour proposer cet enseignement dés l’entrée au lycée, c'est pour cela que nos élèves ont actuellement la possibilité de rejoindre cet enseignement à partir de la classe de première générale et technologique.</a:t>
            </a:r>
          </a:p>
          <a:p>
            <a:pPr>
              <a:buNone/>
            </a:pPr>
            <a:endParaRPr lang="fr-FR" sz="1700" dirty="0" smtClean="0"/>
          </a:p>
          <a:p>
            <a:pPr marL="0" algn="ctr">
              <a:spcBef>
                <a:spcPts val="0"/>
              </a:spcBef>
              <a:buNone/>
            </a:pPr>
            <a:r>
              <a:rPr lang="fr-FR" sz="1700" b="1" dirty="0" smtClean="0"/>
              <a:t>L’option EPS ne s’adresse pas uniquement à des spécialistes dans les activités proposées, il s’adresse à des élèves polyvalents c’est-à-dire:   </a:t>
            </a:r>
          </a:p>
          <a:p>
            <a:pPr marL="0">
              <a:spcBef>
                <a:spcPts val="0"/>
              </a:spcBef>
              <a:buNone/>
            </a:pPr>
            <a:endParaRPr lang="fr-FR" sz="1700" dirty="0" smtClean="0"/>
          </a:p>
          <a:p>
            <a:pPr lvl="1" fontAlgn="base"/>
            <a:r>
              <a:rPr lang="fr-FR" sz="1700" dirty="0" smtClean="0"/>
              <a:t>Des élèves intéressés et motivés par les activités physiques, sportives et artistiques (APSA),</a:t>
            </a:r>
          </a:p>
          <a:p>
            <a:pPr lvl="1" fontAlgn="base"/>
            <a:r>
              <a:rPr lang="fr-FR" sz="1700" dirty="0" smtClean="0"/>
              <a:t>Des élèves souhaitant progresser dans sa pratique physique à travers le dépassement de soi et le goût de l’effort,</a:t>
            </a:r>
          </a:p>
          <a:p>
            <a:pPr lvl="1" fontAlgn="base"/>
            <a:r>
              <a:rPr lang="fr-FR" sz="1700" dirty="0" smtClean="0"/>
              <a:t>Des élèves ayant la volonté de réfléchir sur la pratique sportive et d’approfondir ses connaissances (pratiques et théoriques),</a:t>
            </a:r>
          </a:p>
          <a:p>
            <a:pPr lvl="1" fontAlgn="base"/>
            <a:r>
              <a:rPr lang="fr-FR" sz="1700" dirty="0" smtClean="0"/>
              <a:t>Des élèves qui souhaitent s’investir au sein d’un groupe.</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5760"/>
            <a:ext cx="8229600" cy="676656"/>
          </a:xfrm>
        </p:spPr>
        <p:txBody>
          <a:bodyPr>
            <a:normAutofit fontScale="90000"/>
          </a:bodyPr>
          <a:lstStyle/>
          <a:p>
            <a:pPr algn="ctr"/>
            <a:r>
              <a:rPr lang="fr-FR" dirty="0" smtClean="0"/>
              <a:t>Ce qu’on y fait</a:t>
            </a:r>
            <a:endParaRPr lang="fr-FR" dirty="0"/>
          </a:p>
        </p:txBody>
      </p:sp>
      <p:sp>
        <p:nvSpPr>
          <p:cNvPr id="3" name="Espace réservé du contenu 2"/>
          <p:cNvSpPr>
            <a:spLocks noGrp="1"/>
          </p:cNvSpPr>
          <p:nvPr>
            <p:ph idx="1"/>
          </p:nvPr>
        </p:nvSpPr>
        <p:spPr>
          <a:xfrm>
            <a:off x="457200" y="1042416"/>
            <a:ext cx="8439912" cy="5586984"/>
          </a:xfrm>
        </p:spPr>
        <p:txBody>
          <a:bodyPr>
            <a:normAutofit fontScale="55000" lnSpcReduction="20000"/>
          </a:bodyPr>
          <a:lstStyle/>
          <a:p>
            <a:pPr algn="just" fontAlgn="base">
              <a:buNone/>
            </a:pPr>
            <a:endParaRPr lang="fr-FR" dirty="0" smtClean="0"/>
          </a:p>
          <a:p>
            <a:pPr marL="0" indent="0" algn="just" fontAlgn="base">
              <a:lnSpc>
                <a:spcPct val="120000"/>
              </a:lnSpc>
              <a:spcBef>
                <a:spcPts val="0"/>
              </a:spcBef>
              <a:buNone/>
            </a:pPr>
            <a:r>
              <a:rPr lang="fr-FR" sz="2500" dirty="0" smtClean="0"/>
              <a:t>-Découvrir des activités non proposées dans l’enseignement obligatoire EPS, activités nouvelles (ski, planche à voile…)</a:t>
            </a:r>
          </a:p>
          <a:p>
            <a:pPr marL="0" indent="0" algn="just" fontAlgn="base">
              <a:lnSpc>
                <a:spcPct val="120000"/>
              </a:lnSpc>
              <a:spcBef>
                <a:spcPts val="0"/>
              </a:spcBef>
              <a:buNone/>
            </a:pPr>
            <a:r>
              <a:rPr lang="fr-FR" sz="2500" dirty="0" smtClean="0"/>
              <a:t>-Se perfectionner dans certaines activités déjà pratiquées au sein de notre établissement scolaire telles que le badminton et la musculation,  </a:t>
            </a:r>
          </a:p>
          <a:p>
            <a:pPr marL="0" indent="-457200" fontAlgn="base">
              <a:lnSpc>
                <a:spcPct val="120000"/>
              </a:lnSpc>
              <a:spcBef>
                <a:spcPts val="0"/>
              </a:spcBef>
              <a:buNone/>
            </a:pPr>
            <a:r>
              <a:rPr lang="fr-FR" sz="2500" dirty="0" smtClean="0"/>
              <a:t>-Permettre aux élèves motivés d’élargir le champ culturel et technique des activités enseignées, appartenant à des champs d’apprentissage différents </a:t>
            </a:r>
          </a:p>
          <a:p>
            <a:pPr marL="0" indent="0" fontAlgn="base">
              <a:lnSpc>
                <a:spcPct val="120000"/>
              </a:lnSpc>
              <a:spcBef>
                <a:spcPts val="0"/>
              </a:spcBef>
              <a:buNone/>
            </a:pPr>
            <a:r>
              <a:rPr lang="fr-FR" sz="2500" dirty="0" smtClean="0"/>
              <a:t>-L’option contribue à ancrer la pratique physique dans des habitudes de vie favorables à la santé et au bien-être.</a:t>
            </a:r>
          </a:p>
          <a:p>
            <a:pPr marL="484632" indent="-457200" fontAlgn="base">
              <a:lnSpc>
                <a:spcPct val="120000"/>
              </a:lnSpc>
              <a:spcBef>
                <a:spcPts val="0"/>
              </a:spcBef>
              <a:buNone/>
            </a:pPr>
            <a:r>
              <a:rPr lang="fr-FR" sz="2500" dirty="0" smtClean="0"/>
              <a:t>-Enrichir ses expériences corporelles </a:t>
            </a:r>
          </a:p>
          <a:p>
            <a:pPr marL="484632" indent="-457200" fontAlgn="base">
              <a:lnSpc>
                <a:spcPct val="120000"/>
              </a:lnSpc>
              <a:spcBef>
                <a:spcPts val="0"/>
              </a:spcBef>
              <a:buNone/>
            </a:pPr>
            <a:r>
              <a:rPr lang="fr-FR" sz="2500" dirty="0" smtClean="0"/>
              <a:t>-Comprendre que les APSA occupent une place importante dans la société </a:t>
            </a:r>
          </a:p>
          <a:p>
            <a:pPr marL="484632" indent="-457200" fontAlgn="base">
              <a:lnSpc>
                <a:spcPct val="120000"/>
              </a:lnSpc>
              <a:spcBef>
                <a:spcPts val="0"/>
              </a:spcBef>
              <a:buNone/>
            </a:pPr>
            <a:r>
              <a:rPr lang="fr-FR" sz="2500" dirty="0" smtClean="0"/>
              <a:t>-Réfléchir sur ces pratiques sportives et de prendre du recul sur l’activité exercée </a:t>
            </a:r>
          </a:p>
          <a:p>
            <a:pPr marL="484632" indent="-457200" fontAlgn="base">
              <a:lnSpc>
                <a:spcPct val="120000"/>
              </a:lnSpc>
              <a:spcBef>
                <a:spcPts val="0"/>
              </a:spcBef>
              <a:buNone/>
            </a:pPr>
            <a:r>
              <a:rPr lang="fr-FR" sz="2500" dirty="0" smtClean="0"/>
              <a:t>-S’inscrire dans un réel  projet d’entrainement </a:t>
            </a:r>
          </a:p>
          <a:p>
            <a:pPr marL="0" indent="0" fontAlgn="base">
              <a:lnSpc>
                <a:spcPct val="120000"/>
              </a:lnSpc>
              <a:spcBef>
                <a:spcPts val="0"/>
              </a:spcBef>
              <a:buNone/>
            </a:pPr>
            <a:r>
              <a:rPr lang="fr-FR" sz="2500" dirty="0" smtClean="0"/>
              <a:t>-Engager une réflexion individuelle /Collective autour des thèmes d’étude choisis : Activité physique, sportive, artistique et SANTE et PREVENTION DES RISQUES</a:t>
            </a:r>
          </a:p>
          <a:p>
            <a:pPr marL="0" indent="0" fontAlgn="base">
              <a:lnSpc>
                <a:spcPct val="120000"/>
              </a:lnSpc>
              <a:spcBef>
                <a:spcPts val="0"/>
              </a:spcBef>
              <a:buNone/>
            </a:pPr>
            <a:r>
              <a:rPr lang="fr-FR" sz="2500" dirty="0" smtClean="0"/>
              <a:t>-Etablir un lien entre les activités pratiquées, les thèmes d’étude choisis et les problématiques de société (L’alimentation et la sédentarité chez les lycéens par exemple)</a:t>
            </a:r>
          </a:p>
          <a:p>
            <a:pPr marL="0" indent="0" fontAlgn="base">
              <a:lnSpc>
                <a:spcPct val="120000"/>
              </a:lnSpc>
              <a:spcBef>
                <a:spcPts val="0"/>
              </a:spcBef>
              <a:buNone/>
            </a:pPr>
            <a:r>
              <a:rPr lang="fr-FR" sz="2500" dirty="0" smtClean="0"/>
              <a:t>-Tenir différents rôles sociaux, permettant d’organiser un tournoi, une manifestation sportive et conduire  entièrement un projet individuel ou collectif en lien avec les thèmes d’études choisis.</a:t>
            </a:r>
          </a:p>
          <a:p>
            <a:pPr marL="484632" indent="-457200" fontAlgn="base">
              <a:lnSpc>
                <a:spcPct val="120000"/>
              </a:lnSpc>
              <a:spcBef>
                <a:spcPts val="0"/>
              </a:spcBef>
              <a:buNone/>
            </a:pPr>
            <a:r>
              <a:rPr lang="fr-FR" sz="2500" dirty="0" smtClean="0"/>
              <a:t>-Développer la coopération, l’entraide ainsi que la responsabilité, la prise de décision et l’autonomie</a:t>
            </a:r>
          </a:p>
          <a:p>
            <a:pPr marL="484632" indent="-457200" fontAlgn="base">
              <a:lnSpc>
                <a:spcPct val="120000"/>
              </a:lnSpc>
              <a:spcBef>
                <a:spcPts val="0"/>
              </a:spcBef>
              <a:buNone/>
            </a:pPr>
            <a:r>
              <a:rPr lang="fr-FR" sz="2500" dirty="0" smtClean="0"/>
              <a:t>-Développer le gout de l’effort et le dépassement de soi</a:t>
            </a:r>
          </a:p>
          <a:p>
            <a:pPr marL="0" indent="0" fontAlgn="base">
              <a:lnSpc>
                <a:spcPct val="120000"/>
              </a:lnSpc>
              <a:spcBef>
                <a:spcPts val="0"/>
              </a:spcBef>
              <a:buNone/>
            </a:pPr>
            <a:r>
              <a:rPr lang="fr-FR" sz="2500" dirty="0" smtClean="0"/>
              <a:t>-Se préparer aux épreuves du baccalauréat ou d’autres compétitions avec l’apprentissage de la gestion du stress, de la concentration, de la persévérance et de la rigueur.</a:t>
            </a:r>
          </a:p>
          <a:p>
            <a:pPr marL="0" indent="0" fontAlgn="base">
              <a:lnSpc>
                <a:spcPct val="120000"/>
              </a:lnSpc>
              <a:spcBef>
                <a:spcPts val="0"/>
              </a:spcBef>
              <a:buNone/>
            </a:pPr>
            <a:r>
              <a:rPr lang="fr-FR" sz="2500" dirty="0" smtClean="0"/>
              <a:t>-Se préparer au grand oral, épreuve du baccalauréat en terminale, avec la réalisation de l’étude associée à une soutenance orale (lier une donnée théorique scientifiques et/ou technologique avec une ou des APSA).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79476"/>
            <a:ext cx="8229600" cy="649224"/>
          </a:xfrm>
        </p:spPr>
        <p:txBody>
          <a:bodyPr>
            <a:normAutofit fontScale="90000"/>
          </a:bodyPr>
          <a:lstStyle/>
          <a:p>
            <a:pPr algn="ctr"/>
            <a:r>
              <a:rPr lang="fr-FR" dirty="0" smtClean="0"/>
              <a:t>Organisation</a:t>
            </a:r>
            <a:endParaRPr lang="fr-FR" dirty="0"/>
          </a:p>
        </p:txBody>
      </p:sp>
      <p:sp>
        <p:nvSpPr>
          <p:cNvPr id="3" name="Espace réservé du contenu 2"/>
          <p:cNvSpPr>
            <a:spLocks noGrp="1"/>
          </p:cNvSpPr>
          <p:nvPr>
            <p:ph idx="1"/>
          </p:nvPr>
        </p:nvSpPr>
        <p:spPr>
          <a:xfrm>
            <a:off x="457200" y="1028700"/>
            <a:ext cx="8229600" cy="5646420"/>
          </a:xfrm>
        </p:spPr>
        <p:txBody>
          <a:bodyPr>
            <a:normAutofit fontScale="40000" lnSpcReduction="20000"/>
          </a:bodyPr>
          <a:lstStyle/>
          <a:p>
            <a:pPr>
              <a:buNone/>
            </a:pPr>
            <a:r>
              <a:rPr lang="fr-FR" sz="3500" dirty="0" smtClean="0"/>
              <a:t>L’enseignement optionnel d’EPS s’organise sur le cycle terminal du cursus lycéen à raison de </a:t>
            </a:r>
            <a:r>
              <a:rPr lang="fr-FR" sz="3500" b="1" dirty="0" smtClean="0"/>
              <a:t>trois heures</a:t>
            </a:r>
          </a:p>
          <a:p>
            <a:pPr marL="0" indent="0">
              <a:lnSpc>
                <a:spcPct val="120000"/>
              </a:lnSpc>
              <a:spcBef>
                <a:spcPts val="0"/>
              </a:spcBef>
              <a:buNone/>
            </a:pPr>
            <a:r>
              <a:rPr lang="fr-FR" sz="3500" b="1" dirty="0" smtClean="0"/>
              <a:t>par semaine </a:t>
            </a:r>
            <a:r>
              <a:rPr lang="fr-FR" sz="3500" dirty="0" smtClean="0"/>
              <a:t>Les classes de premières et de terminales sont regroupés au sein d’un même groupe et d’un même créneau : </a:t>
            </a:r>
          </a:p>
          <a:p>
            <a:pPr algn="ctr">
              <a:buNone/>
            </a:pPr>
            <a:r>
              <a:rPr lang="fr-FR" sz="3500" b="1" dirty="0" smtClean="0"/>
              <a:t>Deux heures dans l’emploi du temps hebdomadaire le mardi soir</a:t>
            </a:r>
          </a:p>
          <a:p>
            <a:pPr algn="ctr">
              <a:buNone/>
            </a:pPr>
            <a:r>
              <a:rPr lang="fr-FR" sz="3500" b="1" dirty="0" smtClean="0"/>
              <a:t>Une heure est capitalisée pour réaliser les différents stages et les travaux dirigés.</a:t>
            </a:r>
          </a:p>
          <a:p>
            <a:pPr algn="ctr">
              <a:buNone/>
            </a:pPr>
            <a:endParaRPr lang="fr-FR" sz="3500" b="1" dirty="0" smtClean="0"/>
          </a:p>
          <a:p>
            <a:pPr marL="0" indent="0">
              <a:lnSpc>
                <a:spcPct val="120000"/>
              </a:lnSpc>
              <a:spcBef>
                <a:spcPts val="0"/>
              </a:spcBef>
              <a:buNone/>
            </a:pPr>
            <a:r>
              <a:rPr lang="fr-FR" sz="3500" dirty="0" smtClean="0"/>
              <a:t>Il s’agit de découvrir ou d’approfondir </a:t>
            </a:r>
            <a:r>
              <a:rPr lang="fr-FR" sz="3500" b="1" dirty="0" smtClean="0"/>
              <a:t>quatre à six activités</a:t>
            </a:r>
            <a:r>
              <a:rPr lang="fr-FR" sz="3500" dirty="0" smtClean="0"/>
              <a:t> au cours de ce cursus. </a:t>
            </a:r>
          </a:p>
          <a:p>
            <a:pPr marL="0" indent="0">
              <a:lnSpc>
                <a:spcPct val="120000"/>
              </a:lnSpc>
              <a:spcBef>
                <a:spcPts val="0"/>
              </a:spcBef>
              <a:buNone/>
            </a:pPr>
            <a:r>
              <a:rPr lang="fr-FR" sz="3500" dirty="0" smtClean="0"/>
              <a:t>Le badminton et la musculation en approfondissement et la planche à voile et le ski en découverte. Nous leur proposerons aussi au cours de ces 2 années des initiations dans certaines activités comme le squash, la pétanque, l’aviron, le golf, </a:t>
            </a:r>
            <a:r>
              <a:rPr lang="fr-FR" sz="3500" dirty="0" err="1" smtClean="0"/>
              <a:t>etc</a:t>
            </a:r>
            <a:endParaRPr lang="fr-FR" sz="3500" dirty="0" smtClean="0"/>
          </a:p>
          <a:p>
            <a:pPr marL="0" indent="0">
              <a:lnSpc>
                <a:spcPct val="120000"/>
              </a:lnSpc>
              <a:spcBef>
                <a:spcPts val="0"/>
              </a:spcBef>
              <a:buNone/>
            </a:pPr>
            <a:endParaRPr lang="fr-FR" sz="3500" dirty="0" smtClean="0"/>
          </a:p>
          <a:p>
            <a:pPr marL="0" indent="0">
              <a:lnSpc>
                <a:spcPct val="120000"/>
              </a:lnSpc>
              <a:spcBef>
                <a:spcPts val="0"/>
              </a:spcBef>
              <a:buNone/>
            </a:pPr>
            <a:r>
              <a:rPr lang="fr-FR" sz="3500" b="1" u="sng" dirty="0" smtClean="0"/>
              <a:t>Deux thèmes d’étude :</a:t>
            </a:r>
            <a:endParaRPr lang="fr-FR" sz="3500" dirty="0" smtClean="0"/>
          </a:p>
          <a:p>
            <a:pPr marL="514350" indent="-514350">
              <a:lnSpc>
                <a:spcPct val="120000"/>
              </a:lnSpc>
              <a:spcBef>
                <a:spcPts val="0"/>
              </a:spcBef>
              <a:buFont typeface="+mj-lt"/>
              <a:buAutoNum type="arabicPeriod"/>
            </a:pPr>
            <a:r>
              <a:rPr lang="fr-FR" sz="3500" dirty="0" smtClean="0"/>
              <a:t>Activité physique sportive artistique et </a:t>
            </a:r>
            <a:r>
              <a:rPr lang="fr-FR" sz="3500" b="1" dirty="0" smtClean="0"/>
              <a:t>SANTE</a:t>
            </a:r>
            <a:endParaRPr lang="fr-FR" sz="3500" dirty="0" smtClean="0"/>
          </a:p>
          <a:p>
            <a:pPr marL="514350" indent="-514350">
              <a:lnSpc>
                <a:spcPct val="170000"/>
              </a:lnSpc>
              <a:spcBef>
                <a:spcPts val="0"/>
              </a:spcBef>
              <a:buFont typeface="+mj-lt"/>
              <a:buAutoNum type="arabicPeriod"/>
            </a:pPr>
            <a:r>
              <a:rPr lang="fr-FR" sz="3500" dirty="0" smtClean="0"/>
              <a:t>Activité physique sportive artistique et </a:t>
            </a:r>
            <a:r>
              <a:rPr lang="fr-FR" sz="3500" b="1" dirty="0" smtClean="0"/>
              <a:t>PREVENTION DES RISQUES</a:t>
            </a:r>
          </a:p>
          <a:p>
            <a:pPr marL="0" indent="0" algn="ctr">
              <a:lnSpc>
                <a:spcPct val="170000"/>
              </a:lnSpc>
              <a:spcBef>
                <a:spcPts val="0"/>
              </a:spcBef>
              <a:buNone/>
            </a:pPr>
            <a:r>
              <a:rPr lang="fr-FR" sz="3500" dirty="0" smtClean="0"/>
              <a:t>(Création de liens entre les activités supports de l’enseignement et ces thèmes d’étude.)</a:t>
            </a:r>
          </a:p>
          <a:p>
            <a:pPr marL="0" indent="0">
              <a:lnSpc>
                <a:spcPct val="120000"/>
              </a:lnSpc>
              <a:spcBef>
                <a:spcPts val="0"/>
              </a:spcBef>
              <a:buNone/>
            </a:pPr>
            <a:endParaRPr lang="fr-FR" sz="3500" dirty="0" smtClean="0"/>
          </a:p>
          <a:p>
            <a:pPr marL="0" indent="0" algn="just">
              <a:lnSpc>
                <a:spcPct val="120000"/>
              </a:lnSpc>
              <a:spcBef>
                <a:spcPts val="0"/>
              </a:spcBef>
              <a:buNone/>
            </a:pPr>
            <a:r>
              <a:rPr lang="fr-FR" sz="3500" dirty="0" smtClean="0">
                <a:solidFill>
                  <a:srgbClr val="C00000"/>
                </a:solidFill>
              </a:rPr>
              <a:t>Pour la classe de première </a:t>
            </a:r>
            <a:r>
              <a:rPr lang="fr-FR" sz="3500" dirty="0" smtClean="0"/>
              <a:t>l’attendu de fin de lycée (AFL) est  </a:t>
            </a:r>
            <a:r>
              <a:rPr lang="fr-FR" sz="3500" b="1" i="1" dirty="0" smtClean="0"/>
              <a:t>« enrichir et mettre en œuvre les liens entre un thème et une ou des APSA </a:t>
            </a:r>
            <a:r>
              <a:rPr lang="fr-FR" sz="3500" dirty="0" smtClean="0"/>
              <a:t>». Cela va consister à leur apporter des connaissances sur les thèmes d’études. Ils devront ensuite produire une vidéo ou une affiche sur l’un des thèmes et animer et présenter l’OPTION EPS lors des Journées Portes Ouvertes du lycée. </a:t>
            </a:r>
          </a:p>
          <a:p>
            <a:pPr marL="0" indent="0">
              <a:lnSpc>
                <a:spcPct val="120000"/>
              </a:lnSpc>
              <a:spcBef>
                <a:spcPts val="0"/>
              </a:spcBef>
              <a:buNone/>
            </a:pPr>
            <a:endParaRPr lang="fr-FR" sz="3500" dirty="0" smtClean="0"/>
          </a:p>
          <a:p>
            <a:pPr marL="0" indent="0" algn="just">
              <a:lnSpc>
                <a:spcPct val="120000"/>
              </a:lnSpc>
              <a:spcBef>
                <a:spcPts val="0"/>
              </a:spcBef>
              <a:buNone/>
            </a:pPr>
            <a:r>
              <a:rPr lang="fr-FR" sz="3500" dirty="0" smtClean="0">
                <a:solidFill>
                  <a:srgbClr val="C00000"/>
                </a:solidFill>
              </a:rPr>
              <a:t>Pour la classe de terminale </a:t>
            </a:r>
            <a:r>
              <a:rPr lang="fr-FR" sz="3500" dirty="0" smtClean="0"/>
              <a:t>L’AFL est </a:t>
            </a:r>
            <a:r>
              <a:rPr lang="fr-FR" sz="3500" b="1" i="1" dirty="0" smtClean="0"/>
              <a:t>« présenter à l’oral une problématique issue d’une réflexion étayée sur sa propre pratique, en lien avec une thématique choisie par l’élève » </a:t>
            </a:r>
            <a:r>
              <a:rPr lang="fr-FR" sz="3500" dirty="0" smtClean="0"/>
              <a:t>Il s’agit d’une présentation orale de 5 minutes devant un jury suivi d’un entretien. Cela a pour but de préparer le candidat à l’épreuve du Grand Oral du baccalauréat.</a:t>
            </a:r>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728466853"/>
              </p:ext>
            </p:extLst>
          </p:nvPr>
        </p:nvGraphicFramePr>
        <p:xfrm>
          <a:off x="1" y="-4"/>
          <a:ext cx="9144000" cy="6858004"/>
        </p:xfrm>
        <a:graphic>
          <a:graphicData uri="http://schemas.openxmlformats.org/drawingml/2006/table">
            <a:tbl>
              <a:tblPr firstRow="1" bandRow="1">
                <a:tableStyleId>{2D5ABB26-0587-4C30-8999-92F81FD0307C}</a:tableStyleId>
              </a:tblPr>
              <a:tblGrid>
                <a:gridCol w="1892807">
                  <a:extLst>
                    <a:ext uri="{9D8B030D-6E8A-4147-A177-3AD203B41FA5}">
                      <a16:colId xmlns:a16="http://schemas.microsoft.com/office/drawing/2014/main" xmlns="" val="20000"/>
                    </a:ext>
                  </a:extLst>
                </a:gridCol>
                <a:gridCol w="1984248">
                  <a:extLst>
                    <a:ext uri="{9D8B030D-6E8A-4147-A177-3AD203B41FA5}">
                      <a16:colId xmlns:a16="http://schemas.microsoft.com/office/drawing/2014/main" xmlns="" val="20001"/>
                    </a:ext>
                  </a:extLst>
                </a:gridCol>
                <a:gridCol w="1783080">
                  <a:extLst>
                    <a:ext uri="{9D8B030D-6E8A-4147-A177-3AD203B41FA5}">
                      <a16:colId xmlns:a16="http://schemas.microsoft.com/office/drawing/2014/main" xmlns="" val="20002"/>
                    </a:ext>
                  </a:extLst>
                </a:gridCol>
                <a:gridCol w="1761348">
                  <a:extLst>
                    <a:ext uri="{9D8B030D-6E8A-4147-A177-3AD203B41FA5}">
                      <a16:colId xmlns:a16="http://schemas.microsoft.com/office/drawing/2014/main" xmlns="" val="1529489845"/>
                    </a:ext>
                  </a:extLst>
                </a:gridCol>
                <a:gridCol w="1722517"/>
              </a:tblGrid>
              <a:tr h="604337">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Arial Black"/>
                          <a:cs typeface="Arial Black"/>
                        </a:rPr>
                        <a:t>INSTALLATIONS</a:t>
                      </a:r>
                      <a:r>
                        <a:rPr lang="fr-FR" baseline="0" dirty="0">
                          <a:solidFill>
                            <a:schemeClr val="tx1"/>
                          </a:solidFill>
                          <a:latin typeface="Arial Black"/>
                          <a:cs typeface="Arial Black"/>
                        </a:rPr>
                        <a:t> </a:t>
                      </a:r>
                      <a:r>
                        <a:rPr lang="fr-FR" baseline="0" dirty="0" smtClean="0">
                          <a:solidFill>
                            <a:schemeClr val="tx1"/>
                          </a:solidFill>
                          <a:latin typeface="Arial Black"/>
                          <a:cs typeface="Arial Black"/>
                        </a:rPr>
                        <a:t>SPORTIVES</a:t>
                      </a:r>
                      <a:endParaRPr lang="fr-FR"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826163">
                <a:tc>
                  <a:txBody>
                    <a:bodyPr/>
                    <a:lstStyle/>
                    <a:p>
                      <a:pPr algn="ctr"/>
                      <a:r>
                        <a:rPr lang="fr-FR" sz="1400" dirty="0">
                          <a:solidFill>
                            <a:schemeClr val="tx1"/>
                          </a:solidFill>
                          <a:latin typeface="Arial Black" pitchFamily="34" charset="0"/>
                          <a:cs typeface="Arial Black"/>
                        </a:rPr>
                        <a:t>Gymnase </a:t>
                      </a:r>
                      <a:r>
                        <a:rPr lang="fr-FR" sz="1400" dirty="0" smtClean="0">
                          <a:solidFill>
                            <a:schemeClr val="tx1"/>
                          </a:solidFill>
                          <a:latin typeface="Arial Black" pitchFamily="34" charset="0"/>
                          <a:cs typeface="Arial Black"/>
                        </a:rPr>
                        <a:t>Dragon</a:t>
                      </a:r>
                      <a:endParaRPr lang="fr-FR" sz="1400" dirty="0">
                        <a:solidFill>
                          <a:schemeClr val="tx1"/>
                        </a:solidFill>
                        <a:latin typeface="Arial Black" pitchFamily="34" charset="0"/>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schemeClr val="tx1"/>
                          </a:solidFill>
                          <a:latin typeface="Arial Black" pitchFamily="34" charset="0"/>
                          <a:cs typeface="Arial Black"/>
                        </a:rPr>
                        <a:t>Salle de </a:t>
                      </a:r>
                      <a:r>
                        <a:rPr lang="fr-FR" sz="1400" dirty="0" smtClean="0">
                          <a:solidFill>
                            <a:schemeClr val="tx1"/>
                          </a:solidFill>
                          <a:latin typeface="Arial Black" pitchFamily="34" charset="0"/>
                          <a:cs typeface="Arial Black"/>
                        </a:rPr>
                        <a:t>musculation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Arial Black" pitchFamily="34" charset="0"/>
                          <a:cs typeface="Arial Black"/>
                        </a:rPr>
                        <a:t>So-Good campus</a:t>
                      </a:r>
                      <a:endParaRPr lang="fr-FR" sz="1400" dirty="0">
                        <a:solidFill>
                          <a:schemeClr val="tx1"/>
                        </a:solidFill>
                        <a:latin typeface="Arial Black" pitchFamily="34" charset="0"/>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Arial Black" pitchFamily="34" charset="0"/>
                          <a:cs typeface="Arial Black"/>
                        </a:rPr>
                        <a:t>Set Squash Marseille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fr-FR" sz="1400" kern="1200" dirty="0" smtClean="0">
                          <a:solidFill>
                            <a:schemeClr val="tx1"/>
                          </a:solidFill>
                          <a:latin typeface="Arial Black" pitchFamily="34" charset="0"/>
                          <a:ea typeface="+mn-ea"/>
                          <a:cs typeface="+mn-cs"/>
                        </a:rPr>
                        <a:t>Eau large de Noé</a:t>
                      </a:r>
                      <a:endParaRPr lang="fr-FR" sz="1400" dirty="0">
                        <a:solidFill>
                          <a:schemeClr val="tx1"/>
                        </a:solidFill>
                        <a:latin typeface="Arial Black" pitchFamily="34" charset="0"/>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chemeClr val="tx1"/>
                          </a:solidFill>
                          <a:latin typeface="Arial Black" pitchFamily="34" charset="0"/>
                          <a:cs typeface="Arial Black"/>
                        </a:rPr>
                        <a:t>Station de Superdévoluy</a:t>
                      </a:r>
                      <a:endParaRPr lang="fr-FR" sz="1400" dirty="0">
                        <a:solidFill>
                          <a:schemeClr val="tx1"/>
                        </a:solidFill>
                        <a:latin typeface="Arial Black" pitchFamily="34" charset="0"/>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1164904">
                <a:tc>
                  <a:txBody>
                    <a:bodyPr/>
                    <a:lstStyle/>
                    <a:p>
                      <a:pPr algn="ct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2"/>
                      <a:stretch>
                        <a:fillRect/>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3"/>
                      <a:stretch>
                        <a:fillRect/>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4"/>
                      <a:stretch>
                        <a:fillRect/>
                      </a:stretch>
                    </a:blipFill>
                  </a:tcPr>
                </a:tc>
                <a:tc>
                  <a:txBody>
                    <a:bodyPr/>
                    <a:lstStyle/>
                    <a:p>
                      <a:pPr algn="ct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5"/>
                      <a:stretch>
                        <a:fillRect/>
                      </a:stretch>
                    </a:blipFill>
                  </a:tcPr>
                </a:tc>
                <a:tc>
                  <a:txBody>
                    <a:bodyPr/>
                    <a:lstStyle/>
                    <a:p>
                      <a:pPr algn="ctr"/>
                      <a:endParaRPr lang="fr-FR" sz="1400"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a:blip r:embed="rId6"/>
                      <a:stretch>
                        <a:fillRect/>
                      </a:stretch>
                    </a:blipFill>
                  </a:tcPr>
                </a:tc>
              </a:tr>
              <a:tr h="807081">
                <a:tc>
                  <a:txBody>
                    <a:bodyPr/>
                    <a:lstStyle/>
                    <a:p>
                      <a:pPr algn="ctr"/>
                      <a:r>
                        <a:rPr lang="fr-FR" sz="1400" kern="1200" dirty="0" smtClean="0">
                          <a:solidFill>
                            <a:schemeClr val="tx1"/>
                          </a:solidFill>
                          <a:latin typeface="+mn-lt"/>
                          <a:ea typeface="+mn-ea"/>
                          <a:cs typeface="+mn-cs"/>
                        </a:rPr>
                        <a:t>52 rue Jules </a:t>
                      </a:r>
                      <a:r>
                        <a:rPr lang="fr-FR" sz="1400" kern="1200" dirty="0" err="1" smtClean="0">
                          <a:solidFill>
                            <a:schemeClr val="tx1"/>
                          </a:solidFill>
                          <a:latin typeface="+mn-lt"/>
                          <a:ea typeface="+mn-ea"/>
                          <a:cs typeface="+mn-cs"/>
                        </a:rPr>
                        <a:t>Moulet</a:t>
                      </a:r>
                      <a:r>
                        <a:rPr lang="fr-FR" sz="1400" kern="1200" dirty="0" smtClean="0">
                          <a:solidFill>
                            <a:schemeClr val="tx1"/>
                          </a:solidFill>
                          <a:latin typeface="+mn-lt"/>
                          <a:ea typeface="+mn-ea"/>
                          <a:cs typeface="+mn-cs"/>
                        </a:rPr>
                        <a:t> </a:t>
                      </a:r>
                    </a:p>
                    <a:p>
                      <a:pPr algn="ctr"/>
                      <a:r>
                        <a:rPr lang="fr-FR" sz="1400" kern="1200" dirty="0" smtClean="0">
                          <a:solidFill>
                            <a:schemeClr val="tx1"/>
                          </a:solidFill>
                          <a:latin typeface="+mn-lt"/>
                          <a:ea typeface="+mn-ea"/>
                          <a:cs typeface="+mn-cs"/>
                        </a:rPr>
                        <a:t> 13006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kern="1200" dirty="0" smtClean="0">
                          <a:solidFill>
                            <a:schemeClr val="tx1"/>
                          </a:solidFill>
                          <a:latin typeface="+mn-lt"/>
                          <a:ea typeface="+mn-ea"/>
                          <a:cs typeface="+mn-cs"/>
                        </a:rPr>
                        <a:t>116 av Jules </a:t>
                      </a:r>
                      <a:r>
                        <a:rPr lang="fr-FR" sz="1400" kern="1200" dirty="0" err="1" smtClean="0">
                          <a:solidFill>
                            <a:schemeClr val="tx1"/>
                          </a:solidFill>
                          <a:latin typeface="+mn-lt"/>
                          <a:ea typeface="+mn-ea"/>
                          <a:cs typeface="+mn-cs"/>
                        </a:rPr>
                        <a:t>Cantini</a:t>
                      </a:r>
                      <a:r>
                        <a:rPr lang="fr-FR" sz="1400" kern="1200" dirty="0" smtClean="0">
                          <a:solidFill>
                            <a:schemeClr val="tx1"/>
                          </a:solidFill>
                          <a:latin typeface="+mn-lt"/>
                          <a:ea typeface="+mn-ea"/>
                          <a:cs typeface="+mn-cs"/>
                        </a:rPr>
                        <a:t> </a:t>
                      </a:r>
                    </a:p>
                    <a:p>
                      <a:pPr algn="ctr"/>
                      <a:r>
                        <a:rPr lang="fr-FR" sz="1400" kern="1200" dirty="0" smtClean="0">
                          <a:solidFill>
                            <a:schemeClr val="tx1"/>
                          </a:solidFill>
                          <a:latin typeface="+mn-lt"/>
                          <a:ea typeface="+mn-ea"/>
                          <a:cs typeface="+mn-cs"/>
                        </a:rPr>
                        <a:t>13008 MARSEILLE</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400" b="0" i="0" kern="1200" dirty="0" smtClean="0">
                          <a:solidFill>
                            <a:schemeClr val="tx1"/>
                          </a:solidFill>
                          <a:latin typeface="+mn-lt"/>
                          <a:ea typeface="+mn-ea"/>
                          <a:cs typeface="+mn-cs"/>
                        </a:rPr>
                        <a:t>265 Av. de Mazargues, 13008 Marseille</a:t>
                      </a:r>
                      <a:endParaRPr lang="fr-FR" sz="1400" dirty="0" smtClean="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fr-FR" sz="1400" b="0" i="0" kern="1200" dirty="0" smtClean="0">
                          <a:solidFill>
                            <a:schemeClr val="tx1"/>
                          </a:solidFill>
                          <a:latin typeface="+mn-lt"/>
                          <a:ea typeface="+mn-ea"/>
                          <a:cs typeface="+mn-cs"/>
                        </a:rPr>
                        <a:t>1 Port de la Pointe Rouge, 13008 Marseille</a:t>
                      </a:r>
                      <a:r>
                        <a:rPr lang="fr-FR" sz="1400" kern="1200" dirty="0" smtClean="0">
                          <a:solidFill>
                            <a:schemeClr val="tx1"/>
                          </a:solidFill>
                          <a:latin typeface="+mn-lt"/>
                          <a:ea typeface="+mn-ea"/>
                          <a:cs typeface="+mn-cs"/>
                        </a:rPr>
                        <a:t> </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algn="ctr"/>
                      <a:r>
                        <a:rPr lang="fr-FR" sz="1400" dirty="0" smtClean="0">
                          <a:solidFill>
                            <a:srgbClr val="FF0000"/>
                          </a:solidFill>
                          <a:latin typeface="+mn-lt"/>
                          <a:cs typeface="Arial Black"/>
                        </a:rPr>
                        <a:t>Séjour au ski. Randonnée en raquettes, Ski, snowboard..</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3"/>
                  </a:ext>
                </a:extLst>
              </a:tr>
              <a:tr h="1861620">
                <a:tc>
                  <a:txBody>
                    <a:bodyPr/>
                    <a:lstStyle/>
                    <a:p>
                      <a:pPr algn="l"/>
                      <a:r>
                        <a:rPr lang="fr-FR" sz="1400" kern="1200" dirty="0" smtClean="0">
                          <a:solidFill>
                            <a:schemeClr val="tx1"/>
                          </a:solidFill>
                          <a:latin typeface="+mn-lt"/>
                          <a:ea typeface="+mn-ea"/>
                          <a:cs typeface="+mn-cs"/>
                        </a:rPr>
                        <a:t>A 5</a:t>
                      </a:r>
                      <a:r>
                        <a:rPr lang="fr-FR" sz="1400" kern="1200" baseline="0" dirty="0" smtClean="0">
                          <a:solidFill>
                            <a:schemeClr val="tx1"/>
                          </a:solidFill>
                          <a:latin typeface="+mn-lt"/>
                          <a:ea typeface="+mn-ea"/>
                          <a:cs typeface="+mn-cs"/>
                        </a:rPr>
                        <a:t> min</a:t>
                      </a:r>
                      <a:r>
                        <a:rPr lang="fr-FR" sz="1400" kern="1200" dirty="0" smtClean="0">
                          <a:solidFill>
                            <a:schemeClr val="tx1"/>
                          </a:solidFill>
                          <a:latin typeface="+mn-lt"/>
                          <a:ea typeface="+mn-ea"/>
                          <a:cs typeface="+mn-cs"/>
                        </a:rPr>
                        <a:t> du Lycée. Tout en haut de la rue Dragon/angle Jules </a:t>
                      </a:r>
                      <a:r>
                        <a:rPr lang="fr-FR" sz="1400" kern="1200" dirty="0" err="1" smtClean="0">
                          <a:solidFill>
                            <a:schemeClr val="tx1"/>
                          </a:solidFill>
                          <a:latin typeface="+mn-lt"/>
                          <a:ea typeface="+mn-ea"/>
                          <a:cs typeface="+mn-cs"/>
                        </a:rPr>
                        <a:t>Moulet</a:t>
                      </a:r>
                      <a:r>
                        <a:rPr lang="fr-FR" sz="1400" kern="1200" dirty="0" smtClean="0">
                          <a:solidFill>
                            <a:schemeClr val="tx1"/>
                          </a:solidFill>
                          <a:latin typeface="+mn-lt"/>
                          <a:ea typeface="+mn-ea"/>
                          <a:cs typeface="+mn-cs"/>
                        </a:rPr>
                        <a:t>. </a:t>
                      </a:r>
                      <a:endParaRPr lang="fr-FR" sz="1400" dirty="0">
                        <a:solidFill>
                          <a:schemeClr val="tx1"/>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lnSpc>
                          <a:spcPct val="107000"/>
                        </a:lnSpc>
                        <a:spcAft>
                          <a:spcPts val="0"/>
                        </a:spcAft>
                      </a:pPr>
                      <a:r>
                        <a:rPr lang="fr-FR" sz="1400" b="1" dirty="0" smtClean="0">
                          <a:solidFill>
                            <a:srgbClr val="000000"/>
                          </a:solidFill>
                          <a:latin typeface="+mn-lt"/>
                          <a:ea typeface="Times New Roman"/>
                          <a:cs typeface="Calibri"/>
                        </a:rPr>
                        <a:t>Métro </a:t>
                      </a:r>
                      <a:r>
                        <a:rPr lang="fr-FR" sz="1400" b="1" dirty="0">
                          <a:solidFill>
                            <a:srgbClr val="000000"/>
                          </a:solidFill>
                          <a:latin typeface="+mn-lt"/>
                          <a:ea typeface="Times New Roman"/>
                          <a:cs typeface="Calibri"/>
                        </a:rPr>
                        <a:t>Castellane,</a:t>
                      </a:r>
                      <a:r>
                        <a:rPr lang="fr-FR" sz="1400" dirty="0">
                          <a:solidFill>
                            <a:srgbClr val="000000"/>
                          </a:solidFill>
                          <a:latin typeface="+mn-lt"/>
                          <a:ea typeface="Times New Roman"/>
                          <a:cs typeface="Calibri"/>
                        </a:rPr>
                        <a:t> continuer à pied (</a:t>
                      </a:r>
                      <a:r>
                        <a:rPr lang="fr-FR" sz="1400" dirty="0" smtClean="0">
                          <a:solidFill>
                            <a:srgbClr val="000000"/>
                          </a:solidFill>
                          <a:latin typeface="+mn-lt"/>
                          <a:ea typeface="Times New Roman"/>
                          <a:cs typeface="Calibri"/>
                        </a:rPr>
                        <a:t>10min) </a:t>
                      </a:r>
                      <a:endParaRPr lang="fr-FR" sz="1400" dirty="0">
                        <a:latin typeface="+mn-lt"/>
                        <a:ea typeface="Calibri"/>
                        <a:cs typeface="Times New Roman"/>
                      </a:endParaRPr>
                    </a:p>
                    <a:p>
                      <a:pPr algn="l">
                        <a:lnSpc>
                          <a:spcPct val="107000"/>
                        </a:lnSpc>
                        <a:spcAft>
                          <a:spcPts val="0"/>
                        </a:spcAft>
                      </a:pPr>
                      <a:r>
                        <a:rPr lang="fr-FR" sz="1400" b="1" dirty="0" smtClean="0">
                          <a:solidFill>
                            <a:srgbClr val="000000"/>
                          </a:solidFill>
                          <a:latin typeface="+mn-lt"/>
                          <a:ea typeface="Times New Roman"/>
                          <a:cs typeface="Calibri"/>
                        </a:rPr>
                        <a:t>Métro </a:t>
                      </a:r>
                      <a:r>
                        <a:rPr lang="fr-FR" sz="1400" b="1" dirty="0">
                          <a:solidFill>
                            <a:srgbClr val="000000"/>
                          </a:solidFill>
                          <a:latin typeface="+mn-lt"/>
                          <a:ea typeface="Times New Roman"/>
                          <a:cs typeface="Calibri"/>
                        </a:rPr>
                        <a:t>Perier</a:t>
                      </a:r>
                      <a:r>
                        <a:rPr lang="fr-FR" sz="1400" dirty="0">
                          <a:solidFill>
                            <a:srgbClr val="000000"/>
                          </a:solidFill>
                          <a:latin typeface="+mn-lt"/>
                          <a:ea typeface="Times New Roman"/>
                          <a:cs typeface="Calibri"/>
                        </a:rPr>
                        <a:t> </a:t>
                      </a:r>
                      <a:r>
                        <a:rPr lang="fr-FR" sz="1400" dirty="0" smtClean="0">
                          <a:solidFill>
                            <a:srgbClr val="000000"/>
                          </a:solidFill>
                          <a:latin typeface="+mn-lt"/>
                          <a:ea typeface="Times New Roman"/>
                          <a:cs typeface="Calibri"/>
                        </a:rPr>
                        <a:t>continuer à pied (5min)</a:t>
                      </a:r>
                    </a:p>
                    <a:p>
                      <a:pPr algn="l">
                        <a:lnSpc>
                          <a:spcPct val="107000"/>
                        </a:lnSpc>
                        <a:spcAft>
                          <a:spcPts val="0"/>
                        </a:spcAft>
                      </a:pPr>
                      <a:r>
                        <a:rPr lang="fr-FR" sz="1400" dirty="0" smtClean="0">
                          <a:solidFill>
                            <a:srgbClr val="000000"/>
                          </a:solidFill>
                          <a:latin typeface="+mn-lt"/>
                          <a:ea typeface="Calibri"/>
                          <a:cs typeface="Calibri"/>
                        </a:rPr>
                        <a:t>Ou</a:t>
                      </a:r>
                      <a:r>
                        <a:rPr lang="fr-FR" sz="1400" baseline="0" dirty="0" smtClean="0">
                          <a:solidFill>
                            <a:srgbClr val="000000"/>
                          </a:solidFill>
                          <a:latin typeface="+mn-lt"/>
                          <a:ea typeface="Calibri"/>
                          <a:cs typeface="Calibri"/>
                        </a:rPr>
                        <a:t> 25 minutes de marche du Lycée.</a:t>
                      </a:r>
                      <a:endParaRPr lang="fr-FR" sz="1400" dirty="0">
                        <a:latin typeface="+mn-lt"/>
                        <a:ea typeface="Calibri"/>
                        <a:cs typeface="Times New Roman"/>
                      </a:endParaRPr>
                    </a:p>
                  </a:txBody>
                  <a:tcPr marL="89535" marR="89535"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400" b="1" i="0" u="none" kern="1200" dirty="0" smtClean="0">
                          <a:solidFill>
                            <a:schemeClr val="tx1"/>
                          </a:solidFill>
                          <a:latin typeface="+mn-lt"/>
                          <a:ea typeface="+mn-ea"/>
                          <a:cs typeface="+mn-cs"/>
                        </a:rPr>
                        <a:t>Metro</a:t>
                      </a:r>
                      <a:r>
                        <a:rPr lang="fr-FR" sz="1400" b="1" i="0" u="none" kern="1200" baseline="0" dirty="0" smtClean="0">
                          <a:solidFill>
                            <a:schemeClr val="tx1"/>
                          </a:solidFill>
                          <a:latin typeface="+mn-lt"/>
                          <a:ea typeface="+mn-ea"/>
                          <a:cs typeface="+mn-cs"/>
                        </a:rPr>
                        <a:t> Rond point du Prado </a:t>
                      </a:r>
                      <a:r>
                        <a:rPr lang="fr-FR" sz="1400" i="0" u="none" kern="1200" baseline="0" dirty="0" smtClean="0">
                          <a:solidFill>
                            <a:schemeClr val="tx1"/>
                          </a:solidFill>
                          <a:latin typeface="+mn-lt"/>
                          <a:ea typeface="+mn-ea"/>
                          <a:cs typeface="+mn-cs"/>
                        </a:rPr>
                        <a:t>puis 5 min à pied</a:t>
                      </a:r>
                      <a:endParaRPr lang="fr-FR" sz="1400" i="0" u="none"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400" b="1" kern="1200" dirty="0" smtClean="0">
                          <a:solidFill>
                            <a:schemeClr val="tx1"/>
                          </a:solidFill>
                          <a:latin typeface="+mn-lt"/>
                          <a:ea typeface="+mn-ea"/>
                          <a:cs typeface="+mn-cs"/>
                        </a:rPr>
                        <a:t>Métro Castellane ou Rond-point </a:t>
                      </a:r>
                      <a:r>
                        <a:rPr lang="fr-FR" sz="1400" kern="1200" dirty="0" smtClean="0">
                          <a:solidFill>
                            <a:schemeClr val="tx1"/>
                          </a:solidFill>
                          <a:latin typeface="+mn-lt"/>
                          <a:ea typeface="+mn-ea"/>
                          <a:cs typeface="+mn-cs"/>
                        </a:rPr>
                        <a:t>du Prado, bus n° 19, Arrêt</a:t>
                      </a:r>
                      <a:r>
                        <a:rPr lang="fr-FR" sz="1400" u="sng" kern="1200" dirty="0" smtClean="0">
                          <a:solidFill>
                            <a:schemeClr val="tx1"/>
                          </a:solidFill>
                          <a:latin typeface="+mn-lt"/>
                          <a:ea typeface="+mn-ea"/>
                          <a:cs typeface="+mn-cs"/>
                        </a:rPr>
                        <a:t> </a:t>
                      </a:r>
                      <a:r>
                        <a:rPr lang="fr-FR" sz="1400" b="1" u="sng" kern="1200" dirty="0" smtClean="0">
                          <a:solidFill>
                            <a:schemeClr val="tx1"/>
                          </a:solidFill>
                          <a:latin typeface="+mn-lt"/>
                          <a:ea typeface="+mn-ea"/>
                          <a:cs typeface="+mn-cs"/>
                        </a:rPr>
                        <a:t>pointe rouge</a:t>
                      </a:r>
                      <a:endParaRPr lang="fr-FR" sz="1400" u="sng"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fr-FR" sz="1400" u="sng"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576647943"/>
                  </a:ext>
                </a:extLst>
              </a:tr>
              <a:tr h="15938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smtClean="0">
                          <a:solidFill>
                            <a:srgbClr val="FF0000"/>
                          </a:solidFill>
                          <a:latin typeface="+mn-lt"/>
                          <a:cs typeface="Arial Black"/>
                        </a:rPr>
                        <a:t>-Gymnastique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smtClean="0">
                          <a:solidFill>
                            <a:srgbClr val="FF0000"/>
                          </a:solidFill>
                          <a:latin typeface="+mn-lt"/>
                          <a:cs typeface="Arial Black"/>
                        </a:rPr>
                        <a:t>-Préparation physique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smtClean="0">
                          <a:solidFill>
                            <a:srgbClr val="FF0000"/>
                          </a:solidFill>
                          <a:latin typeface="+mn-lt"/>
                          <a:cs typeface="Arial Black"/>
                        </a:rPr>
                        <a:t>-Badminton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-Musculation</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Badminton</a:t>
                      </a:r>
                      <a:r>
                        <a:rPr lang="fr-FR" sz="1400" baseline="0" dirty="0" smtClean="0">
                          <a:solidFill>
                            <a:srgbClr val="FF0000"/>
                          </a:solidFill>
                          <a:latin typeface="+mn-lt"/>
                          <a:cs typeface="Arial Black"/>
                        </a:rPr>
                        <a:t> / Squash</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400" dirty="0" smtClean="0">
                          <a:solidFill>
                            <a:srgbClr val="FF0000"/>
                          </a:solidFill>
                          <a:latin typeface="+mn-lt"/>
                          <a:cs typeface="Arial Black"/>
                        </a:rPr>
                        <a:t>Planche</a:t>
                      </a:r>
                      <a:r>
                        <a:rPr lang="fr-FR" sz="1400" baseline="0" dirty="0" smtClean="0">
                          <a:solidFill>
                            <a:srgbClr val="FF0000"/>
                          </a:solidFill>
                          <a:latin typeface="+mn-lt"/>
                          <a:cs typeface="Arial Black"/>
                        </a:rPr>
                        <a:t> à voile</a:t>
                      </a:r>
                    </a:p>
                    <a:p>
                      <a:pPr algn="ctr"/>
                      <a:r>
                        <a:rPr lang="fr-FR" sz="1400" baseline="0" dirty="0" smtClean="0">
                          <a:solidFill>
                            <a:srgbClr val="FF0000"/>
                          </a:solidFill>
                          <a:latin typeface="+mn-lt"/>
                          <a:cs typeface="Arial Black"/>
                        </a:rPr>
                        <a:t>(Un séjour au club </a:t>
                      </a:r>
                      <a:r>
                        <a:rPr kumimoji="0" lang="fr-FR" sz="1400" kern="1200" dirty="0" smtClean="0">
                          <a:solidFill>
                            <a:srgbClr val="FF0000"/>
                          </a:solidFill>
                          <a:latin typeface="+mn-lt"/>
                          <a:ea typeface="+mn-ea"/>
                          <a:cs typeface="+mn-cs"/>
                        </a:rPr>
                        <a:t>de voile de Bonifacio n’est pas exclus)</a:t>
                      </a: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pPr algn="ctr"/>
                      <a:endParaRPr lang="fr-FR" sz="1400" dirty="0">
                        <a:solidFill>
                          <a:srgbClr val="FF0000"/>
                        </a:solidFill>
                        <a:latin typeface="+mn-lt"/>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382633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0" y="0"/>
          <a:ext cx="9144000" cy="6858000"/>
        </p:xfrm>
        <a:graphic>
          <a:graphicData uri="http://schemas.openxmlformats.org/drawingml/2006/table">
            <a:tbl>
              <a:tblPr firstRow="1" bandRow="1">
                <a:tableStyleId>{5C22544A-7EE6-4342-B048-85BDC9FD1C3A}</a:tableStyleId>
              </a:tblPr>
              <a:tblGrid>
                <a:gridCol w="914400"/>
                <a:gridCol w="1005840"/>
                <a:gridCol w="1170432"/>
                <a:gridCol w="1170432"/>
                <a:gridCol w="1014984"/>
                <a:gridCol w="1033272"/>
                <a:gridCol w="868680"/>
                <a:gridCol w="1965960"/>
              </a:tblGrid>
              <a:tr h="1548396">
                <a:tc>
                  <a:txBody>
                    <a:bodyPr/>
                    <a:lstStyle/>
                    <a:p>
                      <a:pPr marL="49530">
                        <a:lnSpc>
                          <a:spcPct val="107000"/>
                        </a:lnSpc>
                        <a:spcAft>
                          <a:spcPts val="0"/>
                        </a:spcAft>
                      </a:pPr>
                      <a:r>
                        <a:rPr lang="fr-FR" sz="1200" dirty="0">
                          <a:solidFill>
                            <a:schemeClr val="tx1"/>
                          </a:solidFill>
                          <a:latin typeface="Arial Black" pitchFamily="34" charset="0"/>
                        </a:rPr>
                        <a:t>Années </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c>
                  <a:txBody>
                    <a:bodyPr/>
                    <a:lstStyle/>
                    <a:p>
                      <a:pPr marR="25400" algn="ctr">
                        <a:lnSpc>
                          <a:spcPct val="107000"/>
                        </a:lnSpc>
                        <a:spcAft>
                          <a:spcPts val="0"/>
                        </a:spcAft>
                      </a:pPr>
                      <a:r>
                        <a:rPr lang="fr-FR" sz="1200" dirty="0">
                          <a:solidFill>
                            <a:schemeClr val="tx1"/>
                          </a:solidFill>
                          <a:latin typeface="Arial Black" pitchFamily="34" charset="0"/>
                        </a:rPr>
                        <a:t>HORAIRES </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c>
                  <a:txBody>
                    <a:bodyPr/>
                    <a:lstStyle/>
                    <a:p>
                      <a:pPr marR="33020" algn="ctr">
                        <a:lnSpc>
                          <a:spcPct val="107000"/>
                        </a:lnSpc>
                        <a:spcAft>
                          <a:spcPts val="0"/>
                        </a:spcAft>
                      </a:pPr>
                      <a:r>
                        <a:rPr lang="fr-FR" sz="1200" dirty="0">
                          <a:solidFill>
                            <a:schemeClr val="tx1"/>
                          </a:solidFill>
                          <a:latin typeface="Arial Black" pitchFamily="34" charset="0"/>
                        </a:rPr>
                        <a:t>PERIODE 1 </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c>
                  <a:txBody>
                    <a:bodyPr/>
                    <a:lstStyle/>
                    <a:p>
                      <a:pPr algn="ctr">
                        <a:lnSpc>
                          <a:spcPct val="107000"/>
                        </a:lnSpc>
                        <a:spcAft>
                          <a:spcPts val="0"/>
                        </a:spcAft>
                        <a:tabLst>
                          <a:tab pos="759460" algn="ctr"/>
                        </a:tabLst>
                      </a:pPr>
                      <a:r>
                        <a:rPr lang="fr-FR" sz="1200" dirty="0">
                          <a:solidFill>
                            <a:schemeClr val="tx1"/>
                          </a:solidFill>
                          <a:latin typeface="Arial Black" pitchFamily="34" charset="0"/>
                        </a:rPr>
                        <a:t>PERIODE 2</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c>
                  <a:txBody>
                    <a:bodyPr/>
                    <a:lstStyle/>
                    <a:p>
                      <a:pPr marR="29845" algn="ctr">
                        <a:lnSpc>
                          <a:spcPct val="107000"/>
                        </a:lnSpc>
                        <a:spcAft>
                          <a:spcPts val="0"/>
                        </a:spcAft>
                      </a:pPr>
                      <a:r>
                        <a:rPr lang="fr-FR" sz="1200" dirty="0">
                          <a:solidFill>
                            <a:schemeClr val="tx1"/>
                          </a:solidFill>
                          <a:latin typeface="Arial Black" pitchFamily="34" charset="0"/>
                        </a:rPr>
                        <a:t>PERIODE 3 </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c>
                  <a:txBody>
                    <a:bodyPr/>
                    <a:lstStyle/>
                    <a:p>
                      <a:pPr marR="29845" algn="ctr">
                        <a:lnSpc>
                          <a:spcPct val="107000"/>
                        </a:lnSpc>
                        <a:spcAft>
                          <a:spcPts val="0"/>
                        </a:spcAft>
                      </a:pPr>
                      <a:r>
                        <a:rPr lang="fr-FR" sz="1200" dirty="0">
                          <a:solidFill>
                            <a:schemeClr val="tx1"/>
                          </a:solidFill>
                          <a:latin typeface="Arial Black" pitchFamily="34" charset="0"/>
                        </a:rPr>
                        <a:t>PERIODE 4 </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c>
                  <a:txBody>
                    <a:bodyPr/>
                    <a:lstStyle/>
                    <a:p>
                      <a:pPr marR="31115" algn="ctr">
                        <a:lnSpc>
                          <a:spcPct val="107000"/>
                        </a:lnSpc>
                        <a:spcAft>
                          <a:spcPts val="0"/>
                        </a:spcAft>
                      </a:pPr>
                      <a:r>
                        <a:rPr lang="fr-FR" sz="1200" dirty="0">
                          <a:solidFill>
                            <a:schemeClr val="tx1"/>
                          </a:solidFill>
                          <a:latin typeface="Arial Black" pitchFamily="34" charset="0"/>
                        </a:rPr>
                        <a:t>STAGES</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c>
                  <a:txBody>
                    <a:bodyPr/>
                    <a:lstStyle/>
                    <a:p>
                      <a:pPr algn="ctr">
                        <a:lnSpc>
                          <a:spcPct val="107000"/>
                        </a:lnSpc>
                        <a:spcAft>
                          <a:spcPts val="0"/>
                        </a:spcAft>
                      </a:pPr>
                      <a:r>
                        <a:rPr lang="fr-FR" sz="1200" dirty="0">
                          <a:solidFill>
                            <a:schemeClr val="tx1"/>
                          </a:solidFill>
                          <a:latin typeface="Arial Black" pitchFamily="34" charset="0"/>
                        </a:rPr>
                        <a:t>PROJETS ET ACTIVITÉS ORGANISES </a:t>
                      </a:r>
                      <a:endParaRPr lang="fr-FR" sz="1200" dirty="0">
                        <a:solidFill>
                          <a:schemeClr val="tx1"/>
                        </a:solidFill>
                        <a:latin typeface="Arial Black" pitchFamily="34" charset="0"/>
                        <a:ea typeface="Calibri"/>
                        <a:cs typeface="Times New Roman"/>
                      </a:endParaRPr>
                    </a:p>
                  </a:txBody>
                  <a:tcPr marL="44450" marR="13970" marT="86995" marB="0" anchor="ctr">
                    <a:solidFill>
                      <a:schemeClr val="tx2"/>
                    </a:solidFill>
                  </a:tcPr>
                </a:tc>
              </a:tr>
              <a:tr h="2654802">
                <a:tc>
                  <a:txBody>
                    <a:bodyPr/>
                    <a:lstStyle/>
                    <a:p>
                      <a:pPr marR="30480" algn="ctr">
                        <a:lnSpc>
                          <a:spcPct val="107000"/>
                        </a:lnSpc>
                        <a:spcAft>
                          <a:spcPts val="0"/>
                        </a:spcAft>
                      </a:pPr>
                      <a:r>
                        <a:rPr lang="fr-FR" sz="1200" dirty="0">
                          <a:latin typeface="Arial Black" pitchFamily="34" charset="0"/>
                        </a:rPr>
                        <a:t>1ère  Année</a:t>
                      </a:r>
                      <a:endParaRPr lang="fr-FR" sz="1200" dirty="0">
                        <a:latin typeface="Arial Black" pitchFamily="34" charset="0"/>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26035" algn="ctr">
                        <a:lnSpc>
                          <a:spcPct val="107000"/>
                        </a:lnSpc>
                        <a:spcAft>
                          <a:spcPts val="0"/>
                        </a:spcAft>
                      </a:pPr>
                      <a:r>
                        <a:rPr lang="fr-FR" sz="1200" dirty="0"/>
                        <a:t>MARDI </a:t>
                      </a:r>
                    </a:p>
                    <a:p>
                      <a:pPr marL="80645">
                        <a:lnSpc>
                          <a:spcPct val="107000"/>
                        </a:lnSpc>
                        <a:spcAft>
                          <a:spcPts val="0"/>
                        </a:spcAft>
                      </a:pPr>
                      <a:r>
                        <a:rPr lang="fr-FR" sz="1200" dirty="0" smtClean="0"/>
                        <a:t>16h </a:t>
                      </a:r>
                      <a:r>
                        <a:rPr lang="fr-FR" sz="1200" dirty="0"/>
                        <a:t>– 18h </a:t>
                      </a:r>
                    </a:p>
                    <a:p>
                      <a:pPr algn="ctr">
                        <a:lnSpc>
                          <a:spcPct val="107000"/>
                        </a:lnSpc>
                        <a:spcAft>
                          <a:spcPts val="0"/>
                        </a:spcAft>
                      </a:pPr>
                      <a:r>
                        <a:rPr lang="fr-FR" sz="1200" dirty="0"/>
                        <a:t>+ 1 heure capitalisée </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31115" algn="ctr">
                        <a:lnSpc>
                          <a:spcPct val="107000"/>
                        </a:lnSpc>
                        <a:spcAft>
                          <a:spcPts val="0"/>
                        </a:spcAft>
                      </a:pPr>
                      <a:r>
                        <a:rPr lang="fr-FR" sz="1200" dirty="0"/>
                        <a:t>Remise en forme (footing) + BADMINTON ou gymnastique </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3020">
                        <a:lnSpc>
                          <a:spcPct val="107000"/>
                        </a:lnSpc>
                        <a:spcAft>
                          <a:spcPts val="0"/>
                        </a:spcAft>
                      </a:pPr>
                      <a:r>
                        <a:rPr lang="fr-FR" sz="1100" dirty="0"/>
                        <a:t>MUSCULATION</a:t>
                      </a:r>
                      <a:endParaRPr lang="fr-FR" sz="11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53975">
                        <a:lnSpc>
                          <a:spcPct val="107000"/>
                        </a:lnSpc>
                        <a:spcAft>
                          <a:spcPts val="0"/>
                        </a:spcAft>
                      </a:pPr>
                      <a:r>
                        <a:rPr lang="fr-FR" sz="1200" dirty="0"/>
                        <a:t>SQUASH + Badminton</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lnSpc>
                          <a:spcPct val="107000"/>
                        </a:lnSpc>
                        <a:spcAft>
                          <a:spcPts val="0"/>
                        </a:spcAft>
                      </a:pPr>
                      <a:r>
                        <a:rPr lang="fr-FR" sz="1200" dirty="0"/>
                        <a:t>PETANQUE</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540" marR="2540" algn="ctr">
                        <a:lnSpc>
                          <a:spcPct val="107000"/>
                        </a:lnSpc>
                        <a:spcAft>
                          <a:spcPts val="0"/>
                        </a:spcAft>
                      </a:pPr>
                      <a:r>
                        <a:rPr lang="fr-FR" sz="1200" dirty="0"/>
                        <a:t>STAGE DE SKI </a:t>
                      </a:r>
                      <a:endParaRPr lang="fr-FR" sz="1200" dirty="0">
                        <a:solidFill>
                          <a:srgbClr val="FF0000"/>
                        </a:solidFill>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nSpc>
                          <a:spcPct val="107000"/>
                        </a:lnSpc>
                        <a:spcAft>
                          <a:spcPts val="0"/>
                        </a:spcAft>
                      </a:pPr>
                      <a:r>
                        <a:rPr lang="fr-FR" sz="1200" dirty="0"/>
                        <a:t>Animation et Organisation des JPO pour les élèves de première et soutenance d’un oral pour les élèves de terminale.</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2654802">
                <a:tc>
                  <a:txBody>
                    <a:bodyPr/>
                    <a:lstStyle/>
                    <a:p>
                      <a:pPr marR="29845" algn="ctr">
                        <a:lnSpc>
                          <a:spcPct val="107000"/>
                        </a:lnSpc>
                        <a:spcAft>
                          <a:spcPts val="0"/>
                        </a:spcAft>
                      </a:pPr>
                      <a:r>
                        <a:rPr lang="fr-FR" sz="1200" dirty="0">
                          <a:latin typeface="Arial Black" pitchFamily="34" charset="0"/>
                        </a:rPr>
                        <a:t>2ème Année</a:t>
                      </a:r>
                      <a:endParaRPr lang="fr-FR" sz="1200" dirty="0">
                        <a:latin typeface="Arial Black" pitchFamily="34" charset="0"/>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27305" algn="ctr">
                        <a:lnSpc>
                          <a:spcPct val="107000"/>
                        </a:lnSpc>
                        <a:spcAft>
                          <a:spcPts val="0"/>
                        </a:spcAft>
                      </a:pPr>
                      <a:r>
                        <a:rPr lang="fr-FR" sz="1200" dirty="0"/>
                        <a:t>MARDI</a:t>
                      </a:r>
                    </a:p>
                    <a:p>
                      <a:pPr marL="80645">
                        <a:lnSpc>
                          <a:spcPct val="107000"/>
                        </a:lnSpc>
                        <a:spcAft>
                          <a:spcPts val="0"/>
                        </a:spcAft>
                      </a:pPr>
                      <a:r>
                        <a:rPr lang="fr-FR" sz="1200" dirty="0" smtClean="0"/>
                        <a:t>16h </a:t>
                      </a:r>
                      <a:r>
                        <a:rPr lang="fr-FR" sz="1200" dirty="0"/>
                        <a:t>– 18h </a:t>
                      </a:r>
                    </a:p>
                    <a:p>
                      <a:pPr algn="ctr">
                        <a:lnSpc>
                          <a:spcPct val="107000"/>
                        </a:lnSpc>
                        <a:spcAft>
                          <a:spcPts val="0"/>
                        </a:spcAft>
                      </a:pPr>
                      <a:r>
                        <a:rPr lang="fr-FR" sz="1200" dirty="0"/>
                        <a:t>+ 1 heure capitalisée </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31115" algn="ctr">
                        <a:lnSpc>
                          <a:spcPct val="107000"/>
                        </a:lnSpc>
                        <a:spcAft>
                          <a:spcPts val="0"/>
                        </a:spcAft>
                      </a:pPr>
                      <a:r>
                        <a:rPr lang="fr-FR" sz="1200" dirty="0"/>
                        <a:t>Remise en forme (footing) + BADMINTON ou gymnastique</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3020">
                        <a:lnSpc>
                          <a:spcPct val="107000"/>
                        </a:lnSpc>
                        <a:spcAft>
                          <a:spcPts val="0"/>
                        </a:spcAft>
                      </a:pPr>
                      <a:r>
                        <a:rPr lang="fr-FR" sz="1100" dirty="0"/>
                        <a:t>MUSCULATION</a:t>
                      </a:r>
                      <a:endParaRPr lang="fr-FR" sz="11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31115" algn="ctr">
                        <a:lnSpc>
                          <a:spcPct val="107000"/>
                        </a:lnSpc>
                        <a:spcAft>
                          <a:spcPts val="0"/>
                        </a:spcAft>
                      </a:pPr>
                      <a:r>
                        <a:rPr lang="fr-FR" sz="1200" dirty="0"/>
                        <a:t>SQUASH+ Badminton</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nSpc>
                          <a:spcPct val="107000"/>
                        </a:lnSpc>
                        <a:spcAft>
                          <a:spcPts val="0"/>
                        </a:spcAft>
                      </a:pPr>
                      <a:r>
                        <a:rPr lang="fr-FR" sz="1200" dirty="0"/>
                        <a:t>PETANQUE </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1905" marR="6985" algn="ctr">
                        <a:lnSpc>
                          <a:spcPct val="99000"/>
                        </a:lnSpc>
                        <a:spcAft>
                          <a:spcPts val="0"/>
                        </a:spcAft>
                      </a:pPr>
                      <a:r>
                        <a:rPr lang="fr-FR" sz="1200" dirty="0"/>
                        <a:t>STAGE DE PLANCHE A VOILE</a:t>
                      </a:r>
                      <a:endParaRPr lang="fr-FR" sz="1200" dirty="0">
                        <a:solidFill>
                          <a:srgbClr val="FF0000"/>
                        </a:solidFill>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nSpc>
                          <a:spcPct val="107000"/>
                        </a:lnSpc>
                        <a:spcAft>
                          <a:spcPts val="0"/>
                        </a:spcAft>
                      </a:pPr>
                      <a:r>
                        <a:rPr lang="fr-FR" sz="1200" dirty="0"/>
                        <a:t>Animation et Organisation des JPO pour les élèves de première et soutenance d’un oral pour les élèves de terminale.</a:t>
                      </a:r>
                      <a:endParaRPr lang="fr-FR" sz="1200" dirty="0">
                        <a:latin typeface="+mn-lt"/>
                        <a:ea typeface="Calibri"/>
                        <a:cs typeface="Times New Roman"/>
                      </a:endParaRPr>
                    </a:p>
                  </a:txBody>
                  <a:tcPr marL="44450" marR="13970" marT="86995"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cxnSp>
        <p:nvCxnSpPr>
          <p:cNvPr id="6" name="Connecteur droit avec flèche 5"/>
          <p:cNvCxnSpPr/>
          <p:nvPr/>
        </p:nvCxnSpPr>
        <p:spPr>
          <a:xfrm rot="5400000">
            <a:off x="5870448" y="4242816"/>
            <a:ext cx="1618488" cy="914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48322"/>
          </a:xfrm>
          <a:solidFill>
            <a:schemeClr val="tx2"/>
          </a:solidFill>
          <a:ln>
            <a:solidFill>
              <a:schemeClr val="accent1"/>
            </a:solidFill>
          </a:ln>
        </p:spPr>
        <p:txBody>
          <a:bodyPr>
            <a:normAutofit/>
          </a:bodyPr>
          <a:lstStyle/>
          <a:p>
            <a:pPr algn="ctr"/>
            <a:r>
              <a:rPr lang="fr-FR" sz="2000" dirty="0" smtClean="0">
                <a:solidFill>
                  <a:schemeClr val="tx1"/>
                </a:solidFill>
                <a:latin typeface="Arial Black" pitchFamily="34" charset="0"/>
              </a:rPr>
              <a:t>Le SEJOUR AU SKI</a:t>
            </a:r>
            <a:endParaRPr lang="fr-FR" sz="2000" dirty="0">
              <a:solidFill>
                <a:schemeClr val="tx1"/>
              </a:solidFill>
              <a:latin typeface="Arial Black" pitchFamily="34" charset="0"/>
            </a:endParaRPr>
          </a:p>
        </p:txBody>
      </p:sp>
      <p:sp>
        <p:nvSpPr>
          <p:cNvPr id="3" name="Espace réservé du contenu 2"/>
          <p:cNvSpPr>
            <a:spLocks noGrp="1"/>
          </p:cNvSpPr>
          <p:nvPr>
            <p:ph idx="1"/>
          </p:nvPr>
        </p:nvSpPr>
        <p:spPr>
          <a:xfrm>
            <a:off x="457200" y="1225296"/>
            <a:ext cx="8229600" cy="4900867"/>
          </a:xfr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t="100000"/>
            </a:path>
            <a:tileRect r="-100000" b="-100000"/>
          </a:gradFill>
        </p:spPr>
        <p:txBody>
          <a:bodyPr>
            <a:normAutofit fontScale="70000" lnSpcReduction="20000"/>
          </a:bodyPr>
          <a:lstStyle/>
          <a:p>
            <a:pPr algn="just"/>
            <a:r>
              <a:rPr lang="fr-FR" sz="3100" b="1" dirty="0" smtClean="0"/>
              <a:t>Pour qui </a:t>
            </a:r>
            <a:r>
              <a:rPr lang="fr-FR" sz="3100" dirty="0" smtClean="0"/>
              <a:t>? </a:t>
            </a:r>
            <a:r>
              <a:rPr lang="fr-FR" sz="3100" u="sng" dirty="0" smtClean="0"/>
              <a:t>Prioritairement réservé aux élèves de première et de terminale en option EPS,</a:t>
            </a:r>
            <a:r>
              <a:rPr lang="fr-FR" sz="3100" dirty="0" smtClean="0"/>
              <a:t> ce séjour peut également être ouvert aux élèves licenciés à L’Association sportive du lycée en fonction du nombre de places restantes et de l’implication des élèves dans la discipline.</a:t>
            </a:r>
          </a:p>
          <a:p>
            <a:pPr algn="just"/>
            <a:endParaRPr lang="fr-FR" sz="3100" dirty="0" smtClean="0"/>
          </a:p>
          <a:p>
            <a:pPr algn="just"/>
            <a:r>
              <a:rPr lang="fr-FR" sz="3100" b="1" dirty="0" smtClean="0"/>
              <a:t>Où</a:t>
            </a:r>
            <a:r>
              <a:rPr lang="fr-FR" sz="3100" dirty="0" smtClean="0"/>
              <a:t>? Superdévoluy (05) Qui est une des premières stations à avoir reçu le label « Vérification mesures sanitaires Covid19 »</a:t>
            </a:r>
          </a:p>
          <a:p>
            <a:pPr algn="just"/>
            <a:endParaRPr lang="fr-FR" sz="3100" dirty="0" smtClean="0"/>
          </a:p>
          <a:p>
            <a:pPr algn="just"/>
            <a:r>
              <a:rPr lang="fr-FR" sz="3100" b="1" dirty="0" smtClean="0"/>
              <a:t>Comment? </a:t>
            </a:r>
            <a:r>
              <a:rPr lang="fr-FR" sz="3100" dirty="0" smtClean="0"/>
              <a:t>Les élèves sont logés en chambre de 4 garçons ou 4 filles. Un étage complet de l’hôtel  est réservé. Les journées se découpent en temps d’activités communes (raquettes, découvertes, sports collectifs) pratique et perfectionnement en ski ou snowboard, temps libre à l’hôtel pour le travail scolaire (qui peut être encadré ) et temps libre en extérieur.</a:t>
            </a:r>
          </a:p>
          <a:p>
            <a:endParaRPr lang="fr-FR" dirty="0" smtClean="0"/>
          </a:p>
          <a:p>
            <a:endParaRPr lang="fr-FR" dirty="0" smtClean="0"/>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2454899838"/>
              </p:ext>
            </p:extLst>
          </p:nvPr>
        </p:nvGraphicFramePr>
        <p:xfrm>
          <a:off x="-1" y="1"/>
          <a:ext cx="9144000" cy="6928346"/>
        </p:xfrm>
        <a:graphic>
          <a:graphicData uri="http://schemas.openxmlformats.org/drawingml/2006/table">
            <a:tbl>
              <a:tblPr firstRow="1" bandRow="1">
                <a:tableStyleId>{284E427A-3D55-4303-BF80-6455036E1DE7}</a:tableStyleId>
              </a:tblPr>
              <a:tblGrid>
                <a:gridCol w="1612872">
                  <a:extLst>
                    <a:ext uri="{9D8B030D-6E8A-4147-A177-3AD203B41FA5}">
                      <a16:colId xmlns:a16="http://schemas.microsoft.com/office/drawing/2014/main" xmlns="" val="20000"/>
                    </a:ext>
                  </a:extLst>
                </a:gridCol>
                <a:gridCol w="4925089">
                  <a:extLst>
                    <a:ext uri="{9D8B030D-6E8A-4147-A177-3AD203B41FA5}">
                      <a16:colId xmlns:a16="http://schemas.microsoft.com/office/drawing/2014/main" xmlns="" val="20001"/>
                    </a:ext>
                  </a:extLst>
                </a:gridCol>
                <a:gridCol w="2606039"/>
              </a:tblGrid>
              <a:tr h="502919">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schemeClr val="tx1"/>
                          </a:solidFill>
                          <a:latin typeface="Arial Black"/>
                          <a:cs typeface="Arial Black"/>
                        </a:rPr>
                        <a:t>LOGIQUE INSTITUTIONNELLE – </a:t>
                      </a:r>
                      <a:r>
                        <a:rPr lang="fr-FR" sz="1400" dirty="0" smtClean="0">
                          <a:solidFill>
                            <a:schemeClr val="tx1"/>
                          </a:solidFill>
                          <a:latin typeface="Arial Black"/>
                          <a:cs typeface="Arial Black"/>
                        </a:rPr>
                        <a:t>lycée</a:t>
                      </a:r>
                      <a:r>
                        <a:rPr lang="fr-FR" sz="1400" baseline="0" dirty="0" smtClean="0">
                          <a:solidFill>
                            <a:schemeClr val="tx1"/>
                          </a:solidFill>
                          <a:latin typeface="Arial Black"/>
                          <a:cs typeface="Arial Black"/>
                        </a:rPr>
                        <a:t> option facultative</a:t>
                      </a:r>
                      <a:endParaRPr lang="fr-FR" sz="1400" b="1" dirty="0">
                        <a:solidFill>
                          <a:srgbClr val="FFFF00"/>
                        </a:solidFill>
                        <a:latin typeface="Arial Black"/>
                        <a:cs typeface="Arial Black"/>
                      </a:endParaRPr>
                    </a:p>
                  </a:txBody>
                  <a:tcPr anchor="ctr">
                    <a:solidFill>
                      <a:schemeClr val="tx2"/>
                    </a:solidFill>
                  </a:tcPr>
                </a:tc>
                <a:tc hMerge="1">
                  <a:txBody>
                    <a:bodyPr/>
                    <a:lstStyle/>
                    <a:p>
                      <a:endParaRPr lang="fr-FR"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b="1" dirty="0">
                        <a:solidFill>
                          <a:srgbClr val="FFFF00"/>
                        </a:solidFill>
                        <a:latin typeface="Arial Black"/>
                        <a:cs typeface="Arial Black"/>
                      </a:endParaRPr>
                    </a:p>
                  </a:txBody>
                  <a:tcPr/>
                </a:tc>
                <a:extLst>
                  <a:ext uri="{0D108BD9-81ED-4DB2-BD59-A6C34878D82A}">
                    <a16:rowId xmlns:a16="http://schemas.microsoft.com/office/drawing/2014/main" xmlns="" val="10000"/>
                  </a:ext>
                </a:extLst>
              </a:tr>
              <a:tr h="464041">
                <a:tc>
                  <a:txBody>
                    <a:bodyPr/>
                    <a:lstStyle/>
                    <a:p>
                      <a:pPr algn="ctr"/>
                      <a:r>
                        <a:rPr lang="fr-FR" sz="1000" b="1" dirty="0">
                          <a:latin typeface="Arial Black"/>
                          <a:cs typeface="Arial Black"/>
                        </a:rPr>
                        <a:t>CA</a:t>
                      </a:r>
                    </a:p>
                  </a:txBody>
                  <a:tcPr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a:latin typeface="Arial Black"/>
                          <a:cs typeface="Arial Black"/>
                        </a:rPr>
                        <a:t>ATTENDUS</a:t>
                      </a:r>
                      <a:r>
                        <a:rPr lang="fr-FR" sz="1400" baseline="0" dirty="0">
                          <a:latin typeface="Arial Black"/>
                          <a:cs typeface="Arial Black"/>
                        </a:rPr>
                        <a:t> DE FIN DE </a:t>
                      </a:r>
                      <a:r>
                        <a:rPr lang="fr-FR" sz="1400" baseline="0" dirty="0" smtClean="0">
                          <a:latin typeface="Arial Black"/>
                          <a:cs typeface="Arial Black"/>
                        </a:rPr>
                        <a:t>LYCÉE</a:t>
                      </a:r>
                      <a:endParaRPr lang="fr-FR" sz="1400" b="1" dirty="0">
                        <a:latin typeface="Arial Black"/>
                        <a:cs typeface="Arial Black"/>
                      </a:endParaRPr>
                    </a:p>
                  </a:txBody>
                  <a:tcPr anchor="ctr">
                    <a:solidFill>
                      <a:schemeClr val="bg1">
                        <a:alpha val="4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400" b="1" dirty="0">
                        <a:latin typeface="Arial Black"/>
                        <a:cs typeface="Arial Black"/>
                      </a:endParaRPr>
                    </a:p>
                  </a:txBody>
                  <a:tcPr>
                    <a:solidFill>
                      <a:schemeClr val="bg1">
                        <a:alpha val="40000"/>
                      </a:schemeClr>
                    </a:solidFill>
                  </a:tcPr>
                </a:tc>
                <a:extLst>
                  <a:ext uri="{0D108BD9-81ED-4DB2-BD59-A6C34878D82A}">
                    <a16:rowId xmlns:a16="http://schemas.microsoft.com/office/drawing/2014/main" xmlns="" val="10001"/>
                  </a:ext>
                </a:extLst>
              </a:tr>
              <a:tr h="1287846">
                <a:tc>
                  <a:txBody>
                    <a:bodyPr/>
                    <a:lstStyle/>
                    <a:p>
                      <a:pPr marR="33655" algn="ctr">
                        <a:lnSpc>
                          <a:spcPct val="107000"/>
                        </a:lnSpc>
                        <a:spcAft>
                          <a:spcPts val="0"/>
                        </a:spcAft>
                      </a:pPr>
                      <a:r>
                        <a:rPr lang="fr-FR" sz="1400" b="1" dirty="0">
                          <a:latin typeface="Calibri"/>
                          <a:ea typeface="Times New Roman"/>
                          <a:cs typeface="Calibri"/>
                        </a:rPr>
                        <a:t>CA2 : </a:t>
                      </a:r>
                      <a:endParaRPr lang="fr-FR" sz="1400" b="1" dirty="0" smtClean="0">
                        <a:latin typeface="Calibri"/>
                        <a:ea typeface="Times New Roman"/>
                        <a:cs typeface="Calibri"/>
                      </a:endParaRPr>
                    </a:p>
                    <a:p>
                      <a:pPr marR="33655" algn="ctr">
                        <a:lnSpc>
                          <a:spcPct val="107000"/>
                        </a:lnSpc>
                        <a:spcAft>
                          <a:spcPts val="0"/>
                        </a:spcAft>
                      </a:pPr>
                      <a:r>
                        <a:rPr lang="fr-FR" sz="1400" b="1" dirty="0" smtClean="0">
                          <a:latin typeface="Calibri"/>
                          <a:ea typeface="Times New Roman"/>
                          <a:cs typeface="Calibri"/>
                        </a:rPr>
                        <a:t>Ski</a:t>
                      </a:r>
                      <a:r>
                        <a:rPr lang="fr-FR" sz="1400" b="1" dirty="0">
                          <a:latin typeface="Calibri"/>
                          <a:ea typeface="Times New Roman"/>
                          <a:cs typeface="Calibri"/>
                        </a:rPr>
                        <a:t>, Planche à Voile, </a:t>
                      </a:r>
                      <a:endParaRPr lang="fr-FR" sz="1100" dirty="0">
                        <a:latin typeface="Calibri"/>
                        <a:ea typeface="Calibri"/>
                        <a:cs typeface="Times New Roman"/>
                      </a:endParaRPr>
                    </a:p>
                  </a:txBody>
                  <a:tcPr marL="0" marR="13335" marT="1905" marB="1905" anchor="ctr"/>
                </a:tc>
                <a:tc>
                  <a:txBody>
                    <a:bodyPr/>
                    <a:lstStyle/>
                    <a:p>
                      <a:pPr marL="44450" marR="33020" algn="just">
                        <a:lnSpc>
                          <a:spcPct val="107000"/>
                        </a:lnSpc>
                        <a:spcAft>
                          <a:spcPts val="600"/>
                        </a:spcAft>
                      </a:pPr>
                      <a:r>
                        <a:rPr lang="fr-FR" sz="1400" dirty="0">
                          <a:latin typeface="Calibri"/>
                          <a:ea typeface="Times New Roman"/>
                          <a:cs typeface="Calibri"/>
                        </a:rPr>
                        <a:t>S’engager à l’aide d’une motricité spécifique pour réaliser en sécurité et à son meilleur niveau un itinéraire dans un contexte incertain. </a:t>
                      </a:r>
                      <a:endParaRPr lang="fr-FR" sz="1100" dirty="0">
                        <a:latin typeface="Calibri"/>
                        <a:ea typeface="Calibri"/>
                        <a:cs typeface="Times New Roman"/>
                      </a:endParaRPr>
                    </a:p>
                  </a:txBody>
                  <a:tcPr marL="0" marR="13335" marT="1905" marB="1905" anchor="ctr"/>
                </a:tc>
                <a:tc rowSpan="4">
                  <a:txBody>
                    <a:bodyPr/>
                    <a:lstStyle/>
                    <a:p>
                      <a:pPr marL="44450" algn="ctr">
                        <a:lnSpc>
                          <a:spcPct val="107000"/>
                        </a:lnSpc>
                        <a:spcAft>
                          <a:spcPts val="0"/>
                        </a:spcAft>
                      </a:pPr>
                      <a:r>
                        <a:rPr lang="fr-FR" sz="1400" dirty="0">
                          <a:latin typeface="Calibri"/>
                          <a:ea typeface="Times New Roman"/>
                          <a:cs typeface="Calibri"/>
                        </a:rPr>
                        <a:t>Se préparer, s’entrainer individuellement et collectivement dans les différentes activités </a:t>
                      </a:r>
                      <a:r>
                        <a:rPr lang="fr-FR" sz="1100" baseline="0" dirty="0" smtClean="0">
                          <a:latin typeface="Calibri"/>
                          <a:ea typeface="Times New Roman"/>
                          <a:cs typeface="Times New Roman"/>
                        </a:rPr>
                        <a:t> </a:t>
                      </a:r>
                      <a:r>
                        <a:rPr lang="fr-FR" sz="1400" dirty="0" smtClean="0">
                          <a:latin typeface="Calibri"/>
                          <a:ea typeface="Times New Roman"/>
                          <a:cs typeface="Calibri"/>
                        </a:rPr>
                        <a:t>proposées</a:t>
                      </a:r>
                      <a:r>
                        <a:rPr lang="fr-FR" sz="1400" dirty="0">
                          <a:latin typeface="Calibri"/>
                          <a:ea typeface="Times New Roman"/>
                          <a:cs typeface="Calibri"/>
                        </a:rPr>
                        <a:t>. </a:t>
                      </a:r>
                      <a:endParaRPr lang="fr-FR" sz="1400" dirty="0" smtClean="0">
                        <a:latin typeface="Calibri"/>
                        <a:ea typeface="Times New Roman"/>
                        <a:cs typeface="Calibri"/>
                      </a:endParaRPr>
                    </a:p>
                    <a:p>
                      <a:pPr marL="44450">
                        <a:lnSpc>
                          <a:spcPct val="107000"/>
                        </a:lnSpc>
                        <a:spcAft>
                          <a:spcPts val="0"/>
                        </a:spcAft>
                      </a:pPr>
                      <a:endParaRPr lang="fr-FR" sz="1100" dirty="0">
                        <a:latin typeface="Calibri"/>
                        <a:ea typeface="Calibri"/>
                        <a:cs typeface="Times New Roman"/>
                      </a:endParaRPr>
                    </a:p>
                    <a:p>
                      <a:pPr marL="44450" algn="ctr">
                        <a:lnSpc>
                          <a:spcPct val="107000"/>
                        </a:lnSpc>
                        <a:spcAft>
                          <a:spcPts val="0"/>
                        </a:spcAft>
                      </a:pPr>
                      <a:r>
                        <a:rPr lang="fr-FR" sz="1400" dirty="0">
                          <a:latin typeface="Calibri"/>
                          <a:ea typeface="Times New Roman"/>
                          <a:cs typeface="Calibri"/>
                        </a:rPr>
                        <a:t>Assumer différents rôles sociaux</a:t>
                      </a:r>
                      <a:r>
                        <a:rPr lang="fr-FR" sz="1400" dirty="0" smtClean="0">
                          <a:latin typeface="Calibri"/>
                          <a:ea typeface="Times New Roman"/>
                          <a:cs typeface="Calibri"/>
                        </a:rPr>
                        <a:t>.</a:t>
                      </a:r>
                    </a:p>
                    <a:p>
                      <a:pPr marL="44450">
                        <a:lnSpc>
                          <a:spcPct val="107000"/>
                        </a:lnSpc>
                        <a:spcAft>
                          <a:spcPts val="0"/>
                        </a:spcAft>
                      </a:pPr>
                      <a:endParaRPr lang="fr-FR" sz="1100" dirty="0">
                        <a:latin typeface="Calibri"/>
                        <a:ea typeface="Calibri"/>
                        <a:cs typeface="Times New Roman"/>
                      </a:endParaRPr>
                    </a:p>
                  </a:txBody>
                  <a:tcPr marL="0" marR="13335" marT="1905" marB="1905" anchor="ctr"/>
                </a:tc>
              </a:tr>
              <a:tr h="1529526">
                <a:tc>
                  <a:txBody>
                    <a:bodyPr/>
                    <a:lstStyle/>
                    <a:p>
                      <a:pPr marR="36830" algn="ctr">
                        <a:lnSpc>
                          <a:spcPct val="107000"/>
                        </a:lnSpc>
                        <a:spcAft>
                          <a:spcPts val="0"/>
                        </a:spcAft>
                      </a:pPr>
                      <a:endParaRPr lang="fr-FR" sz="1100" dirty="0">
                        <a:latin typeface="Calibri"/>
                        <a:ea typeface="Calibri"/>
                        <a:cs typeface="Times New Roman"/>
                      </a:endParaRPr>
                    </a:p>
                    <a:p>
                      <a:pPr marR="36830" algn="ctr">
                        <a:lnSpc>
                          <a:spcPct val="107000"/>
                        </a:lnSpc>
                        <a:spcAft>
                          <a:spcPts val="0"/>
                        </a:spcAft>
                      </a:pPr>
                      <a:r>
                        <a:rPr lang="fr-FR" sz="1400" b="1" dirty="0">
                          <a:latin typeface="Calibri"/>
                          <a:ea typeface="Times New Roman"/>
                          <a:cs typeface="Calibri"/>
                        </a:rPr>
                        <a:t>CA3 :</a:t>
                      </a:r>
                      <a:endParaRPr lang="fr-FR" sz="1100" dirty="0">
                        <a:latin typeface="Calibri"/>
                        <a:ea typeface="Calibri"/>
                        <a:cs typeface="Times New Roman"/>
                      </a:endParaRPr>
                    </a:p>
                    <a:p>
                      <a:pPr marR="36830" algn="ctr">
                        <a:lnSpc>
                          <a:spcPct val="107000"/>
                        </a:lnSpc>
                        <a:spcAft>
                          <a:spcPts val="0"/>
                        </a:spcAft>
                      </a:pPr>
                      <a:r>
                        <a:rPr lang="fr-FR" sz="1400" b="1" dirty="0">
                          <a:latin typeface="Calibri"/>
                          <a:ea typeface="Times New Roman"/>
                          <a:cs typeface="Calibri"/>
                        </a:rPr>
                        <a:t>Gymnastique</a:t>
                      </a:r>
                      <a:endParaRPr lang="fr-FR" sz="1100" dirty="0">
                        <a:latin typeface="Calibri"/>
                        <a:ea typeface="Calibri"/>
                        <a:cs typeface="Times New Roman"/>
                      </a:endParaRPr>
                    </a:p>
                  </a:txBody>
                  <a:tcPr marL="0" marR="13335" marT="1905" marB="1905" anchor="ctr"/>
                </a:tc>
                <a:tc>
                  <a:txBody>
                    <a:bodyPr/>
                    <a:lstStyle/>
                    <a:p>
                      <a:pPr marL="44450">
                        <a:lnSpc>
                          <a:spcPct val="107000"/>
                        </a:lnSpc>
                        <a:spcAft>
                          <a:spcPts val="0"/>
                        </a:spcAft>
                      </a:pPr>
                      <a:r>
                        <a:rPr lang="fr-FR" sz="1400" dirty="0">
                          <a:latin typeface="Calibri"/>
                          <a:ea typeface="Times New Roman"/>
                          <a:cs typeface="Calibri"/>
                        </a:rPr>
                        <a:t>S’engager pour composer et réaliser un enchainement à visé esthétique ou acrobatique destiné à être jugé, en combinant des formes corporelles codifiées. </a:t>
                      </a:r>
                      <a:endParaRPr lang="fr-FR" sz="1100" dirty="0">
                        <a:latin typeface="Calibri"/>
                        <a:ea typeface="Calibri"/>
                        <a:cs typeface="Times New Roman"/>
                      </a:endParaRPr>
                    </a:p>
                  </a:txBody>
                  <a:tcPr marL="0" marR="13335" marT="1905" marB="1905" anchor="ctr"/>
                </a:tc>
                <a:tc vMerge="1">
                  <a:txBody>
                    <a:bodyPr/>
                    <a:lstStyle/>
                    <a:p>
                      <a:endParaRPr lang="fr-FR"/>
                    </a:p>
                  </a:txBody>
                  <a:tcPr/>
                </a:tc>
              </a:tr>
              <a:tr h="1287846">
                <a:tc>
                  <a:txBody>
                    <a:bodyPr/>
                    <a:lstStyle/>
                    <a:p>
                      <a:pPr marR="34290" algn="ctr">
                        <a:lnSpc>
                          <a:spcPct val="107000"/>
                        </a:lnSpc>
                        <a:spcAft>
                          <a:spcPts val="0"/>
                        </a:spcAft>
                      </a:pPr>
                      <a:r>
                        <a:rPr lang="fr-FR" sz="1400" b="1" dirty="0">
                          <a:latin typeface="Calibri"/>
                          <a:ea typeface="Times New Roman"/>
                          <a:cs typeface="Calibri"/>
                        </a:rPr>
                        <a:t>CA4 : </a:t>
                      </a:r>
                      <a:endParaRPr lang="fr-FR" sz="1400" b="1" dirty="0" smtClean="0">
                        <a:latin typeface="Calibri"/>
                        <a:ea typeface="Times New Roman"/>
                        <a:cs typeface="Calibri"/>
                      </a:endParaRPr>
                    </a:p>
                    <a:p>
                      <a:pPr marR="34290" algn="ctr">
                        <a:lnSpc>
                          <a:spcPct val="107000"/>
                        </a:lnSpc>
                        <a:spcAft>
                          <a:spcPts val="0"/>
                        </a:spcAft>
                      </a:pPr>
                      <a:r>
                        <a:rPr lang="fr-FR" sz="1400" b="1" dirty="0" smtClean="0">
                          <a:latin typeface="Calibri"/>
                          <a:ea typeface="Times New Roman"/>
                          <a:cs typeface="Calibri"/>
                        </a:rPr>
                        <a:t>Badminton / </a:t>
                      </a:r>
                      <a:r>
                        <a:rPr lang="fr-FR" sz="1400" b="1" dirty="0">
                          <a:latin typeface="Calibri"/>
                          <a:ea typeface="Times New Roman"/>
                          <a:cs typeface="Calibri"/>
                        </a:rPr>
                        <a:t>squash </a:t>
                      </a:r>
                      <a:r>
                        <a:rPr lang="fr-FR" sz="1400" b="1" dirty="0" smtClean="0">
                          <a:latin typeface="Calibri"/>
                          <a:ea typeface="Times New Roman"/>
                          <a:cs typeface="Calibri"/>
                        </a:rPr>
                        <a:t>/ </a:t>
                      </a:r>
                      <a:r>
                        <a:rPr lang="fr-FR" sz="1400" b="1" dirty="0">
                          <a:latin typeface="Calibri"/>
                          <a:ea typeface="Times New Roman"/>
                          <a:cs typeface="Calibri"/>
                        </a:rPr>
                        <a:t>pétanque</a:t>
                      </a:r>
                      <a:endParaRPr lang="fr-FR" sz="1100" dirty="0">
                        <a:latin typeface="Calibri"/>
                        <a:ea typeface="Calibri"/>
                        <a:cs typeface="Times New Roman"/>
                      </a:endParaRPr>
                    </a:p>
                  </a:txBody>
                  <a:tcPr marL="0" marR="13335" marT="1905" marB="1905" anchor="ctr"/>
                </a:tc>
                <a:tc>
                  <a:txBody>
                    <a:bodyPr/>
                    <a:lstStyle/>
                    <a:p>
                      <a:pPr marL="44450">
                        <a:lnSpc>
                          <a:spcPct val="107000"/>
                        </a:lnSpc>
                        <a:spcAft>
                          <a:spcPts val="0"/>
                        </a:spcAft>
                      </a:pPr>
                      <a:r>
                        <a:rPr lang="fr-FR" sz="1400" dirty="0">
                          <a:latin typeface="Calibri"/>
                          <a:ea typeface="Times New Roman"/>
                          <a:cs typeface="Calibri"/>
                        </a:rPr>
                        <a:t>S’engager pour gagner une rencontre en faisant des choix techniques et tactiques pertinents au regard de l’analyse du rapport de force </a:t>
                      </a:r>
                      <a:endParaRPr lang="fr-FR" sz="1100" dirty="0">
                        <a:latin typeface="Calibri"/>
                        <a:ea typeface="Calibri"/>
                        <a:cs typeface="Times New Roman"/>
                      </a:endParaRPr>
                    </a:p>
                  </a:txBody>
                  <a:tcPr marL="0" marR="13335" marT="1905" marB="1905" anchor="ctr"/>
                </a:tc>
                <a:tc vMerge="1">
                  <a:txBody>
                    <a:bodyPr/>
                    <a:lstStyle/>
                    <a:p>
                      <a:pPr marL="44450">
                        <a:lnSpc>
                          <a:spcPct val="107000"/>
                        </a:lnSpc>
                        <a:spcAft>
                          <a:spcPts val="480"/>
                        </a:spcAft>
                      </a:pPr>
                      <a:endParaRPr lang="fr-FR" sz="1100" dirty="0">
                        <a:latin typeface="Calibri"/>
                        <a:ea typeface="Calibri"/>
                        <a:cs typeface="Times New Roman"/>
                      </a:endParaRPr>
                    </a:p>
                  </a:txBody>
                  <a:tcPr marL="0" marR="13335" marT="1905" marB="1905"/>
                </a:tc>
                <a:extLst>
                  <a:ext uri="{0D108BD9-81ED-4DB2-BD59-A6C34878D82A}">
                    <a16:rowId xmlns:a16="http://schemas.microsoft.com/office/drawing/2014/main" xmlns="" val="10003"/>
                  </a:ext>
                </a:extLst>
              </a:tr>
              <a:tr h="1856168">
                <a:tc>
                  <a:txBody>
                    <a:bodyPr/>
                    <a:lstStyle/>
                    <a:p>
                      <a:pPr algn="ctr">
                        <a:lnSpc>
                          <a:spcPct val="107000"/>
                        </a:lnSpc>
                        <a:spcAft>
                          <a:spcPts val="0"/>
                        </a:spcAft>
                      </a:pPr>
                      <a:endParaRPr lang="fr-FR" sz="1100" dirty="0">
                        <a:latin typeface="Calibri"/>
                        <a:ea typeface="Calibri"/>
                        <a:cs typeface="Times New Roman"/>
                      </a:endParaRPr>
                    </a:p>
                    <a:p>
                      <a:pPr algn="ctr">
                        <a:lnSpc>
                          <a:spcPct val="107000"/>
                        </a:lnSpc>
                        <a:spcAft>
                          <a:spcPts val="0"/>
                        </a:spcAft>
                      </a:pPr>
                      <a:r>
                        <a:rPr lang="fr-FR" sz="1400" b="1" dirty="0">
                          <a:latin typeface="Calibri"/>
                          <a:ea typeface="Times New Roman"/>
                          <a:cs typeface="Calibri"/>
                        </a:rPr>
                        <a:t>CA5 </a:t>
                      </a:r>
                      <a:r>
                        <a:rPr lang="fr-FR" sz="1400" b="1" dirty="0" smtClean="0">
                          <a:latin typeface="Calibri"/>
                          <a:ea typeface="Times New Roman"/>
                          <a:cs typeface="Calibri"/>
                        </a:rPr>
                        <a:t>: </a:t>
                      </a:r>
                    </a:p>
                    <a:p>
                      <a:pPr algn="ctr">
                        <a:lnSpc>
                          <a:spcPct val="107000"/>
                        </a:lnSpc>
                        <a:spcAft>
                          <a:spcPts val="0"/>
                        </a:spcAft>
                      </a:pPr>
                      <a:r>
                        <a:rPr lang="fr-FR" sz="1400" b="1" dirty="0" smtClean="0">
                          <a:latin typeface="Calibri"/>
                          <a:ea typeface="Times New Roman"/>
                          <a:cs typeface="Calibri"/>
                        </a:rPr>
                        <a:t>Musculation</a:t>
                      </a:r>
                      <a:endParaRPr lang="fr-FR" sz="1100" dirty="0">
                        <a:latin typeface="Calibri"/>
                        <a:ea typeface="Calibri"/>
                        <a:cs typeface="Times New Roman"/>
                      </a:endParaRPr>
                    </a:p>
                  </a:txBody>
                  <a:tcPr marL="0" marR="13335" marT="1905" marB="1905"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fr-FR" sz="1400" dirty="0" smtClean="0">
                          <a:latin typeface="Calibri"/>
                          <a:ea typeface="Times New Roman"/>
                          <a:cs typeface="Calibri"/>
                        </a:rPr>
                        <a:t>S’engager pour obtenir les effets recherchés selon son projet personnel, en faisant des choix de paramètres d’entrainement cohérent avec le thème retenu.</a:t>
                      </a:r>
                      <a:endParaRPr lang="fr-FR" sz="1100" dirty="0" smtClean="0">
                        <a:latin typeface="Calibri"/>
                        <a:ea typeface="Calibri"/>
                        <a:cs typeface="Times New Roman"/>
                      </a:endParaRPr>
                    </a:p>
                    <a:p>
                      <a:pPr>
                        <a:lnSpc>
                          <a:spcPct val="107000"/>
                        </a:lnSpc>
                        <a:spcAft>
                          <a:spcPts val="0"/>
                        </a:spcAft>
                      </a:pPr>
                      <a:endParaRPr lang="fr-FR" sz="1400" dirty="0">
                        <a:latin typeface="Calibri"/>
                        <a:ea typeface="Times New Roman"/>
                        <a:cs typeface="Calibri"/>
                      </a:endParaRPr>
                    </a:p>
                  </a:txBody>
                  <a:tcPr marL="0" marR="13335" marT="1905" marB="1905" anchor="ctr"/>
                </a:tc>
                <a:tc vMerge="1">
                  <a:txBody>
                    <a:bodyPr/>
                    <a:lstStyle/>
                    <a:p>
                      <a:endParaRPr lang="fr-F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9369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3873922181"/>
              </p:ext>
            </p:extLst>
          </p:nvPr>
        </p:nvGraphicFramePr>
        <p:xfrm>
          <a:off x="0" y="74019"/>
          <a:ext cx="9143999" cy="6783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a:extLst>
              <a:ext uri="{FF2B5EF4-FFF2-40B4-BE49-F238E27FC236}">
                <a16:creationId xmlns:a16="http://schemas.microsoft.com/office/drawing/2014/main" xmlns="" id="{6893962F-3817-4D41-B5E8-2F4F93DFCA96}"/>
              </a:ext>
            </a:extLst>
          </p:cNvPr>
          <p:cNvSpPr/>
          <p:nvPr/>
        </p:nvSpPr>
        <p:spPr>
          <a:xfrm>
            <a:off x="3929634" y="1234440"/>
            <a:ext cx="1611630" cy="1440180"/>
          </a:xfrm>
          <a:prstGeom prst="ellipse">
            <a:avLst/>
          </a:prstGeom>
          <a:solidFill>
            <a:schemeClr val="accent2"/>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xmlns="" val="tx"/>
                    </a:ext>
                  </a:extLst>
                </a:hlinkClick>
              </a:rPr>
              <a:t>PROJET D’AS</a:t>
            </a:r>
            <a:endParaRPr lang="fr-FR" b="1" dirty="0">
              <a:solidFill>
                <a:schemeClr val="tx1"/>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xmlns="" id="{6893962F-3817-4D41-B5E8-2F4F93DFCA96}"/>
              </a:ext>
            </a:extLst>
          </p:cNvPr>
          <p:cNvSpPr/>
          <p:nvPr/>
        </p:nvSpPr>
        <p:spPr>
          <a:xfrm>
            <a:off x="982218" y="2779014"/>
            <a:ext cx="1611630" cy="1440180"/>
          </a:xfrm>
          <a:prstGeom prst="ellipse">
            <a:avLst/>
          </a:prstGeom>
          <a:solidFill>
            <a:schemeClr val="accent2"/>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PROJET </a:t>
            </a:r>
            <a:r>
              <a:rPr lang="fr-FR" b="1" dirty="0" smtClean="0">
                <a:solidFill>
                  <a:schemeClr val="tx1"/>
                </a:solidFill>
                <a:latin typeface="Arial" panose="020B0604020202020204" pitchFamily="34" charset="0"/>
                <a:cs typeface="Arial" panose="020B0604020202020204" pitchFamily="34" charset="0"/>
              </a:rPr>
              <a:t>D’option EPS</a:t>
            </a:r>
            <a:endParaRPr lang="fr-FR"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644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954107"/>
          </a:xfrm>
          <a:prstGeom prst="rect">
            <a:avLst/>
          </a:prstGeom>
          <a:solidFill>
            <a:srgbClr val="558ED5"/>
          </a:solidFill>
          <a:ln>
            <a:solidFill>
              <a:srgbClr val="376092"/>
            </a:solidFill>
          </a:ln>
        </p:spPr>
        <p:txBody>
          <a:bodyPr wrap="square" rtlCol="0">
            <a:spAutoFit/>
          </a:bodyPr>
          <a:lstStyle/>
          <a:p>
            <a:pPr algn="ctr"/>
            <a:r>
              <a:rPr lang="fr-FR" sz="2800" dirty="0">
                <a:latin typeface="Arial Black"/>
                <a:cs typeface="Arial Black"/>
              </a:rPr>
              <a:t>PROJET PÉDAGOGIQUE </a:t>
            </a:r>
          </a:p>
          <a:p>
            <a:pPr algn="ctr"/>
            <a:r>
              <a:rPr lang="fr-FR" sz="2800" dirty="0" smtClean="0">
                <a:latin typeface="Arial Black"/>
                <a:cs typeface="Arial Black"/>
              </a:rPr>
              <a:t>D’ASSOCIATION SPORTIVE</a:t>
            </a:r>
            <a:endParaRPr lang="fr-FR" sz="2800" dirty="0">
              <a:latin typeface="Arial Black"/>
              <a:cs typeface="Arial Black"/>
            </a:endParaRPr>
          </a:p>
        </p:txBody>
      </p:sp>
      <p:sp>
        <p:nvSpPr>
          <p:cNvPr id="10" name="Rectangle 9"/>
          <p:cNvSpPr/>
          <p:nvPr/>
        </p:nvSpPr>
        <p:spPr>
          <a:xfrm>
            <a:off x="503600" y="2687782"/>
            <a:ext cx="4239885" cy="3895898"/>
          </a:xfrm>
          <a:prstGeom prst="rect">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xmlns="" id="{84002AF8-87DF-A84B-A1EB-80173A00898C}"/>
              </a:ext>
            </a:extLst>
          </p:cNvPr>
          <p:cNvSpPr/>
          <p:nvPr/>
        </p:nvSpPr>
        <p:spPr>
          <a:xfrm>
            <a:off x="3150233" y="1574803"/>
            <a:ext cx="4912378" cy="83093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dirty="0" smtClean="0">
                <a:solidFill>
                  <a:schemeClr val="tx1"/>
                </a:solidFill>
                <a:latin typeface="Arial Black"/>
                <a:cs typeface="Arial Black"/>
              </a:rPr>
              <a:t>ANNÉES SCOLAIRES 2021 </a:t>
            </a:r>
            <a:r>
              <a:rPr lang="fr-FR" sz="2000" dirty="0">
                <a:solidFill>
                  <a:schemeClr val="tx1"/>
                </a:solidFill>
                <a:latin typeface="Arial Black"/>
                <a:cs typeface="Arial Black"/>
              </a:rPr>
              <a:t>– </a:t>
            </a:r>
            <a:r>
              <a:rPr lang="fr-FR" sz="2000" dirty="0" smtClean="0">
                <a:solidFill>
                  <a:schemeClr val="tx1"/>
                </a:solidFill>
                <a:latin typeface="Arial Black"/>
                <a:cs typeface="Arial Black"/>
              </a:rPr>
              <a:t>2025</a:t>
            </a:r>
            <a:endParaRPr lang="fr-FR" sz="2000" dirty="0">
              <a:solidFill>
                <a:schemeClr val="tx1"/>
              </a:solidFill>
              <a:latin typeface="Arial Black"/>
              <a:cs typeface="Arial Black"/>
            </a:endParaRPr>
          </a:p>
        </p:txBody>
      </p:sp>
      <p:pic>
        <p:nvPicPr>
          <p:cNvPr id="34818" name="Picture 2" descr="Afficher l’image source"/>
          <p:cNvPicPr>
            <a:picLocks noChangeAspect="1" noChangeArrowheads="1"/>
          </p:cNvPicPr>
          <p:nvPr/>
        </p:nvPicPr>
        <p:blipFill>
          <a:blip r:embed="rId2"/>
          <a:stretch>
            <a:fillRect/>
          </a:stretch>
        </p:blipFill>
        <p:spPr bwMode="auto">
          <a:xfrm>
            <a:off x="1320439" y="3300947"/>
            <a:ext cx="3229082" cy="2421811"/>
          </a:xfrm>
          <a:prstGeom prst="rect">
            <a:avLst/>
          </a:prstGeom>
          <a:blipFill>
            <a:blip r:embed="rId2"/>
            <a:stretch>
              <a:fillRect/>
            </a:stretch>
          </a:blipFill>
        </p:spPr>
      </p:pic>
      <p:pic>
        <p:nvPicPr>
          <p:cNvPr id="12" name="Picture 2" descr="Afficher l’image source"/>
          <p:cNvPicPr>
            <a:picLocks noChangeAspect="1" noChangeArrowheads="1"/>
          </p:cNvPicPr>
          <p:nvPr/>
        </p:nvPicPr>
        <p:blipFill>
          <a:blip r:embed="rId3"/>
          <a:srcRect/>
          <a:stretch>
            <a:fillRect/>
          </a:stretch>
        </p:blipFill>
        <p:spPr bwMode="auto">
          <a:xfrm>
            <a:off x="503600" y="936827"/>
            <a:ext cx="2244830" cy="1960485"/>
          </a:xfrm>
          <a:prstGeom prst="rect">
            <a:avLst/>
          </a:prstGeom>
          <a:noFill/>
        </p:spPr>
      </p:pic>
      <p:sp>
        <p:nvSpPr>
          <p:cNvPr id="13" name="Rectangle 12"/>
          <p:cNvSpPr/>
          <p:nvPr/>
        </p:nvSpPr>
        <p:spPr>
          <a:xfrm>
            <a:off x="5527965" y="3106177"/>
            <a:ext cx="3103418" cy="32290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Georgia" pitchFamily="18" charset="0"/>
              </a:rPr>
              <a:t>« Une capitulation </a:t>
            </a:r>
          </a:p>
          <a:p>
            <a:pPr algn="ctr"/>
            <a:r>
              <a:rPr lang="fr-FR" dirty="0" smtClean="0">
                <a:latin typeface="Georgia" pitchFamily="18" charset="0"/>
              </a:rPr>
              <a:t>est essentiellement une opération par </a:t>
            </a:r>
          </a:p>
          <a:p>
            <a:pPr algn="ctr"/>
            <a:r>
              <a:rPr lang="fr-FR" dirty="0" smtClean="0">
                <a:latin typeface="Georgia" pitchFamily="18" charset="0"/>
              </a:rPr>
              <a:t>laquelle </a:t>
            </a:r>
          </a:p>
          <a:p>
            <a:pPr algn="ctr"/>
            <a:r>
              <a:rPr lang="fr-FR" dirty="0" smtClean="0">
                <a:latin typeface="Georgia" pitchFamily="18" charset="0"/>
              </a:rPr>
              <a:t>on se met à expliquer </a:t>
            </a:r>
          </a:p>
          <a:p>
            <a:pPr algn="ctr"/>
            <a:r>
              <a:rPr lang="fr-FR" dirty="0" smtClean="0">
                <a:latin typeface="Georgia" pitchFamily="18" charset="0"/>
              </a:rPr>
              <a:t>au lieu </a:t>
            </a:r>
          </a:p>
          <a:p>
            <a:pPr algn="ctr"/>
            <a:r>
              <a:rPr lang="fr-FR" dirty="0" smtClean="0">
                <a:latin typeface="Georgia" pitchFamily="18" charset="0"/>
              </a:rPr>
              <a:t>d'</a:t>
            </a:r>
            <a:r>
              <a:rPr lang="fr-FR" b="1" dirty="0" smtClean="0">
                <a:latin typeface="Georgia" pitchFamily="18" charset="0"/>
              </a:rPr>
              <a:t>AGIR</a:t>
            </a:r>
            <a:r>
              <a:rPr lang="fr-FR" dirty="0" smtClean="0">
                <a:latin typeface="Georgia" pitchFamily="18" charset="0"/>
              </a:rPr>
              <a:t>. »</a:t>
            </a:r>
          </a:p>
          <a:p>
            <a:pPr algn="ctr"/>
            <a:endParaRPr lang="fr-FR" dirty="0" smtClean="0"/>
          </a:p>
          <a:p>
            <a:pPr algn="ctr"/>
            <a:r>
              <a:rPr lang="fr-FR" dirty="0" smtClean="0"/>
              <a:t>Charles Péguy, </a:t>
            </a:r>
            <a:r>
              <a:rPr lang="fr-FR" i="1" dirty="0" smtClean="0"/>
              <a:t>Les cahiers de la quinzaine </a:t>
            </a:r>
            <a:r>
              <a:rPr lang="fr-FR" dirty="0" smtClean="0"/>
              <a:t>1905</a:t>
            </a:r>
            <a:endParaRPr lang="fr-FR" dirty="0"/>
          </a:p>
        </p:txBody>
      </p:sp>
      <p:pic>
        <p:nvPicPr>
          <p:cNvPr id="1026" name="Picture 2" descr="C:\Users\Nathalie Fadier\AppData\Local\Microsoft\Windows\INetCache\IE\EINJ7CU5\sport-1020027_960_720[1].jpg"/>
          <p:cNvPicPr>
            <a:picLocks noChangeAspect="1" noChangeArrowheads="1"/>
          </p:cNvPicPr>
          <p:nvPr/>
        </p:nvPicPr>
        <p:blipFill>
          <a:blip r:embed="rId4"/>
          <a:srcRect/>
          <a:stretch>
            <a:fillRect/>
          </a:stretch>
        </p:blipFill>
        <p:spPr bwMode="auto">
          <a:xfrm>
            <a:off x="699515" y="4844786"/>
            <a:ext cx="1490473" cy="1490473"/>
          </a:xfrm>
          <a:prstGeom prst="rect">
            <a:avLst/>
          </a:prstGeom>
          <a:noFill/>
        </p:spPr>
      </p:pic>
    </p:spTree>
    <p:extLst>
      <p:ext uri="{BB962C8B-B14F-4D97-AF65-F5344CB8AC3E}">
        <p14:creationId xmlns:p14="http://schemas.microsoft.com/office/powerpoint/2010/main" xmlns="" val="184830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03504"/>
          </a:xfrm>
        </p:spPr>
        <p:txBody>
          <a:bodyPr>
            <a:normAutofit fontScale="90000"/>
          </a:bodyPr>
          <a:lstStyle/>
          <a:p>
            <a:pPr algn="ctr"/>
            <a:r>
              <a:rPr lang="fr-FR" dirty="0" smtClean="0"/>
              <a:t>Objectifs</a:t>
            </a:r>
            <a:endParaRPr lang="fr-FR" dirty="0"/>
          </a:p>
        </p:txBody>
      </p:sp>
      <p:sp>
        <p:nvSpPr>
          <p:cNvPr id="3" name="Espace réservé du contenu 2"/>
          <p:cNvSpPr>
            <a:spLocks noGrp="1"/>
          </p:cNvSpPr>
          <p:nvPr>
            <p:ph idx="1"/>
          </p:nvPr>
        </p:nvSpPr>
        <p:spPr>
          <a:xfrm>
            <a:off x="457200" y="1655064"/>
            <a:ext cx="8229600" cy="4669536"/>
          </a:xfrm>
        </p:spPr>
        <p:txBody>
          <a:bodyPr>
            <a:normAutofit/>
          </a:bodyPr>
          <a:lstStyle/>
          <a:p>
            <a:pPr algn="ctr"/>
            <a:r>
              <a:rPr lang="fr-FR" sz="2800" dirty="0" smtClean="0"/>
              <a:t>« Partager des émotions »</a:t>
            </a:r>
          </a:p>
          <a:p>
            <a:pPr algn="ctr"/>
            <a:r>
              <a:rPr lang="fr-FR" sz="2800" dirty="0" smtClean="0"/>
              <a:t>Se dépasser pour gagner… la confiance des autres</a:t>
            </a:r>
          </a:p>
          <a:p>
            <a:pPr algn="ctr"/>
            <a:r>
              <a:rPr lang="fr-FR" sz="2800" dirty="0" smtClean="0"/>
              <a:t>Réaliser une activité physique régulière et volontaire. </a:t>
            </a:r>
          </a:p>
          <a:p>
            <a:pPr algn="ctr"/>
            <a:r>
              <a:rPr lang="fr-FR" sz="2800" dirty="0" smtClean="0"/>
              <a:t>Permettre aux élèves du lycée Charles Péguy de se confronter « entre eux » et « aux autres »</a:t>
            </a:r>
          </a:p>
          <a:p>
            <a:pPr algn="ctr"/>
            <a:r>
              <a:rPr lang="fr-FR" sz="2800" dirty="0" smtClean="0"/>
              <a:t>« engagement volontaire dans un mode de vie actif et citoyen »</a:t>
            </a:r>
            <a:endParaRPr lang="fr-FR" sz="2800" i="1" dirty="0" smtClean="0">
              <a:latin typeface="Arial" pitchFamily="34" charset="0"/>
              <a:cs typeface="Arial" pitchFamily="34" charset="0"/>
            </a:endParaRPr>
          </a:p>
          <a:p>
            <a:pPr algn="ctr"/>
            <a:endParaRPr lang="fr-FR" sz="2800" i="1" dirty="0" smtClean="0">
              <a:latin typeface="Arial" pitchFamily="34" charset="0"/>
              <a:cs typeface="Arial" pitchFamily="34" charset="0"/>
            </a:endParaRPr>
          </a:p>
          <a:p>
            <a:pPr marL="0" indent="0" algn="ctr">
              <a:spcBef>
                <a:spcPts val="0"/>
              </a:spcBef>
              <a:buClrTx/>
              <a:buSzTx/>
              <a:buNone/>
              <a:defRPr/>
            </a:pPr>
            <a:endParaRPr lang="fr-FR" sz="2800" dirty="0" smtClean="0">
              <a:latin typeface="Arial" pitchFamily="34" charset="0"/>
              <a:cs typeface="Arial" pitchFamily="34" charset="0"/>
            </a:endParaRPr>
          </a:p>
          <a:p>
            <a:pPr algn="ctr"/>
            <a:endParaRPr lang="fr-FR" sz="2800" dirty="0" smtClean="0">
              <a:latin typeface="Arial" pitchFamily="34" charset="0"/>
              <a:cs typeface="Arial" pitchFamily="34" charset="0"/>
            </a:endParaRP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03504"/>
          </a:xfrm>
        </p:spPr>
        <p:txBody>
          <a:bodyPr>
            <a:normAutofit fontScale="90000"/>
          </a:bodyPr>
          <a:lstStyle/>
          <a:p>
            <a:pPr algn="ctr"/>
            <a:r>
              <a:rPr lang="fr-FR" dirty="0" smtClean="0"/>
              <a:t>Etat des lieux</a:t>
            </a:r>
            <a:endParaRPr lang="fr-FR" dirty="0"/>
          </a:p>
        </p:txBody>
      </p:sp>
      <p:sp>
        <p:nvSpPr>
          <p:cNvPr id="3" name="Espace réservé du contenu 2"/>
          <p:cNvSpPr>
            <a:spLocks noGrp="1"/>
          </p:cNvSpPr>
          <p:nvPr>
            <p:ph idx="1"/>
          </p:nvPr>
        </p:nvSpPr>
        <p:spPr>
          <a:xfrm>
            <a:off x="457200" y="1572768"/>
            <a:ext cx="8229600" cy="4233672"/>
          </a:xfrm>
        </p:spPr>
        <p:txBody>
          <a:bodyPr>
            <a:normAutofit fontScale="47500" lnSpcReduction="20000"/>
          </a:bodyPr>
          <a:lstStyle/>
          <a:p>
            <a:pPr marL="0" indent="0" algn="just">
              <a:lnSpc>
                <a:spcPct val="120000"/>
              </a:lnSpc>
              <a:spcBef>
                <a:spcPts val="0"/>
              </a:spcBef>
              <a:buNone/>
            </a:pPr>
            <a:endParaRPr lang="fr-FR" b="1" i="1" dirty="0" smtClean="0"/>
          </a:p>
          <a:p>
            <a:pPr marL="0" indent="0" algn="just">
              <a:lnSpc>
                <a:spcPct val="120000"/>
              </a:lnSpc>
              <a:spcBef>
                <a:spcPts val="0"/>
              </a:spcBef>
              <a:buNone/>
            </a:pPr>
            <a:r>
              <a:rPr lang="fr-FR" b="1" i="1" dirty="0" smtClean="0"/>
              <a:t>L’AS est un lien entre les élèves des différentes classes et de niveaux différents. Elle est aussi un lien entre filière générale, technologique ou professionnelle puisque les élèves font partie de la même équipe. </a:t>
            </a:r>
          </a:p>
          <a:p>
            <a:pPr marL="0" indent="0" algn="just">
              <a:lnSpc>
                <a:spcPct val="120000"/>
              </a:lnSpc>
              <a:spcBef>
                <a:spcPts val="0"/>
              </a:spcBef>
              <a:buNone/>
            </a:pPr>
            <a:endParaRPr lang="fr-FR" dirty="0" smtClean="0"/>
          </a:p>
          <a:p>
            <a:pPr marL="0" indent="0" algn="just">
              <a:lnSpc>
                <a:spcPct val="120000"/>
              </a:lnSpc>
              <a:spcBef>
                <a:spcPts val="0"/>
              </a:spcBef>
              <a:buNone/>
            </a:pPr>
            <a:r>
              <a:rPr lang="fr-FR" dirty="0" smtClean="0">
                <a:latin typeface="Arial Black" pitchFamily="34" charset="0"/>
              </a:rPr>
              <a:t>En 2019/2020 </a:t>
            </a:r>
            <a:r>
              <a:rPr lang="fr-FR" b="1" i="1" dirty="0" smtClean="0"/>
              <a:t>L’AS Charles Péguy comptabilisait 61 licences : 29 filles et 32 garçons. Soit une parité quasi-parfaite et remarquable.</a:t>
            </a:r>
            <a:r>
              <a:rPr lang="fr-FR" dirty="0" smtClean="0"/>
              <a:t> </a:t>
            </a:r>
          </a:p>
          <a:p>
            <a:pPr algn="just"/>
            <a:endParaRPr lang="fr-FR" dirty="0" smtClean="0"/>
          </a:p>
          <a:p>
            <a:pPr algn="just">
              <a:buNone/>
            </a:pPr>
            <a:r>
              <a:rPr lang="fr-FR" dirty="0" smtClean="0"/>
              <a:t>La crise du COVID19 a fortement impacté l’AS.</a:t>
            </a:r>
          </a:p>
          <a:p>
            <a:pPr algn="just">
              <a:buNone/>
            </a:pPr>
            <a:endParaRPr lang="fr-FR" dirty="0" smtClean="0"/>
          </a:p>
          <a:p>
            <a:pPr marL="0" indent="0" algn="just">
              <a:lnSpc>
                <a:spcPct val="120000"/>
              </a:lnSpc>
              <a:spcBef>
                <a:spcPts val="0"/>
              </a:spcBef>
              <a:buNone/>
            </a:pPr>
            <a:r>
              <a:rPr lang="fr-FR" b="1" dirty="0" smtClean="0">
                <a:latin typeface="Arial Black" pitchFamily="34" charset="0"/>
              </a:rPr>
              <a:t>En 2020/2021 </a:t>
            </a:r>
            <a:r>
              <a:rPr lang="fr-FR" b="1" i="1" dirty="0" smtClean="0"/>
              <a:t>L’AS Charles Péguy comptabilisait 96 licences : 67 filles et 29 garçons. Durant cette année particulière due au </a:t>
            </a:r>
            <a:r>
              <a:rPr lang="fr-FR" b="1" i="1" dirty="0" err="1" smtClean="0"/>
              <a:t>Covid</a:t>
            </a:r>
            <a:r>
              <a:rPr lang="fr-FR" b="1" i="1" dirty="0" smtClean="0"/>
              <a:t>-19, les rencontres UNSS n’ont pu avoir lieu. Cependant certaines  classes encadrées ont participé au Challenge en </a:t>
            </a:r>
            <a:r>
              <a:rPr lang="fr-FR" b="1" i="1" dirty="0" err="1" smtClean="0"/>
              <a:t>distanciel</a:t>
            </a:r>
            <a:r>
              <a:rPr lang="fr-FR" b="1" i="1" dirty="0" smtClean="0"/>
              <a:t> inter-établissements, « Les Quizz du 13 » ce qui permet à l’AS de l’établissement de se distinguer en se classant à la première place des Lycées.</a:t>
            </a:r>
          </a:p>
          <a:p>
            <a:pPr>
              <a:buNone/>
            </a:pPr>
            <a:endParaRPr lang="fr-FR" b="1" i="1" dirty="0" smtClean="0"/>
          </a:p>
          <a:p>
            <a:pPr marL="0" indent="0" algn="just">
              <a:lnSpc>
                <a:spcPct val="120000"/>
              </a:lnSpc>
              <a:spcBef>
                <a:spcPts val="0"/>
              </a:spcBef>
              <a:buNone/>
            </a:pPr>
            <a:r>
              <a:rPr lang="fr-FR" i="1" dirty="0" smtClean="0"/>
              <a:t>Les projet pour les années suivante étaient la Reconduction des activités badminton et Futsal. La Reconduction du Basketball ou du Handball en fonction de la demande des élèves en veillant à ce que la parité reste au cœur de la pratique sportive des élèves de Charles Péguy. La Demande d’un « créneau sport » à la ville de Marseille au Gymnase de la corderie proche de l’établissement un soir en semaine de 18h à 19h qui pourrait permettre aux élèves licenciés en FUTSAL de s’entrainer ensemble, afin de dépasser les résultats en district et en fonction des places disponibles et de l’investissement des élèves en cours d’EPS, Intégration au projet Ski mis en place pour les élèves d’option sport, des « élèves méritant » de l’AS du Lycée</a:t>
            </a:r>
          </a:p>
          <a:p>
            <a:pPr>
              <a:buNone/>
            </a:pPr>
            <a:endParaRPr lang="fr-FR" b="1" dirty="0" smtClean="0"/>
          </a:p>
          <a:p>
            <a:pPr>
              <a:buNone/>
            </a:pPr>
            <a:endParaRPr lang="fr-FR" dirty="0" smtClean="0"/>
          </a:p>
          <a:p>
            <a:pPr>
              <a:buNone/>
            </a:pPr>
            <a:endParaRPr lang="fr-FR" dirty="0" smtClean="0"/>
          </a:p>
          <a:p>
            <a:pPr>
              <a:buNone/>
            </a:pP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30936"/>
          </a:xfrm>
        </p:spPr>
        <p:txBody>
          <a:bodyPr>
            <a:normAutofit fontScale="90000"/>
          </a:bodyPr>
          <a:lstStyle/>
          <a:p>
            <a:pPr algn="ctr"/>
            <a:r>
              <a:rPr lang="fr-FR" dirty="0" smtClean="0"/>
              <a:t>Dès la rentrée 2021/2022</a:t>
            </a:r>
            <a:endParaRPr lang="fr-FR" dirty="0"/>
          </a:p>
        </p:txBody>
      </p:sp>
      <p:sp>
        <p:nvSpPr>
          <p:cNvPr id="3" name="Espace réservé du contenu 2"/>
          <p:cNvSpPr>
            <a:spLocks noGrp="1"/>
          </p:cNvSpPr>
          <p:nvPr>
            <p:ph idx="1"/>
          </p:nvPr>
        </p:nvSpPr>
        <p:spPr>
          <a:xfrm>
            <a:off x="457200" y="1554480"/>
            <a:ext cx="8229600" cy="4453128"/>
          </a:xfrm>
        </p:spPr>
        <p:txBody>
          <a:bodyPr>
            <a:normAutofit fontScale="62500" lnSpcReduction="20000"/>
          </a:bodyPr>
          <a:lstStyle/>
          <a:p>
            <a:pPr>
              <a:buNone/>
            </a:pPr>
            <a:r>
              <a:rPr lang="fr-FR" dirty="0" smtClean="0"/>
              <a:t>Tous les élèves du lycée Charles Péguy seront licenciés à L’AS afin de permettre à tous s’ils le souhaitent de :</a:t>
            </a:r>
          </a:p>
          <a:p>
            <a:pPr>
              <a:buNone/>
            </a:pPr>
            <a:endParaRPr lang="fr-FR" dirty="0" smtClean="0"/>
          </a:p>
          <a:p>
            <a:pPr marL="514350" indent="-514350">
              <a:buFont typeface="+mj-lt"/>
              <a:buAutoNum type="arabicPeriod"/>
            </a:pPr>
            <a:r>
              <a:rPr lang="fr-FR" dirty="0" smtClean="0"/>
              <a:t>Venir s’entrainer le jeudi soir de 17h à 18 au Gymnase de la corderie proche de l’établissement en basketball ou futsal.</a:t>
            </a:r>
          </a:p>
          <a:p>
            <a:pPr marL="514350" indent="-514350">
              <a:buFont typeface="+mj-lt"/>
              <a:buAutoNum type="arabicPeriod"/>
            </a:pPr>
            <a:r>
              <a:rPr lang="fr-FR" dirty="0" smtClean="0"/>
              <a:t>Participer aux rencontres le mercredi après-midi si elles ont lieu en fonction des demande des élèves. (Badminton, pétanque, sports collectifs, Raids nature)</a:t>
            </a:r>
          </a:p>
          <a:p>
            <a:pPr marL="514350" indent="-514350">
              <a:buFont typeface="+mj-lt"/>
              <a:buAutoNum type="arabicPeriod"/>
            </a:pPr>
            <a:r>
              <a:rPr lang="fr-FR" dirty="0" smtClean="0"/>
              <a:t>Réaliser des rencontres interclasses le jeudi soir pour pallier à l’annulation des rencontres AS du à la crise du Covid19.</a:t>
            </a:r>
          </a:p>
          <a:p>
            <a:pPr marL="514350" indent="-514350">
              <a:buFont typeface="+mj-lt"/>
              <a:buAutoNum type="arabicPeriod"/>
            </a:pPr>
            <a:r>
              <a:rPr lang="fr-FR" dirty="0" smtClean="0"/>
              <a:t>Organiser des sorties découvertes en fin d’année scolaire.</a:t>
            </a:r>
          </a:p>
          <a:p>
            <a:pPr marL="514350" indent="-514350">
              <a:buNone/>
            </a:pPr>
            <a:endParaRPr lang="fr-FR" dirty="0" smtClean="0"/>
          </a:p>
          <a:p>
            <a:pPr marL="0" indent="0">
              <a:lnSpc>
                <a:spcPct val="170000"/>
              </a:lnSpc>
              <a:spcBef>
                <a:spcPts val="0"/>
              </a:spcBef>
              <a:buNone/>
            </a:pPr>
            <a:r>
              <a:rPr lang="fr-FR" dirty="0" smtClean="0"/>
              <a:t>C’est pour cela que nous demandons en début d’année à tous nos lycéen de créer leur carte e-</a:t>
            </a:r>
            <a:r>
              <a:rPr lang="fr-FR" dirty="0" err="1" smtClean="0"/>
              <a:t>pass</a:t>
            </a:r>
            <a:r>
              <a:rPr lang="fr-FR" dirty="0" smtClean="0"/>
              <a:t> mise en place par la région afin que les familles n’aient pas à régler de cotisation.</a:t>
            </a:r>
          </a:p>
          <a:p>
            <a:pPr marL="514350" indent="-514350">
              <a:buNone/>
            </a:pPr>
            <a:endParaRPr lang="fr-FR" dirty="0" smtClean="0"/>
          </a:p>
          <a:p>
            <a:pPr marL="514350" indent="-514350" algn="ctr">
              <a:buNone/>
            </a:pPr>
            <a:r>
              <a:rPr lang="fr-FR" i="1" dirty="0" smtClean="0">
                <a:solidFill>
                  <a:schemeClr val="bg2">
                    <a:lumMod val="25000"/>
                  </a:schemeClr>
                </a:solidFill>
              </a:rPr>
              <a:t>https://www.maregionsud.fr/aides-et-appels-a-projets/detail/e-pass-jeunes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1384995"/>
          </a:xfrm>
          <a:prstGeom prst="rect">
            <a:avLst/>
          </a:prstGeom>
          <a:solidFill>
            <a:srgbClr val="558ED5"/>
          </a:solidFill>
          <a:ln>
            <a:solidFill>
              <a:srgbClr val="376092"/>
            </a:solidFill>
          </a:ln>
        </p:spPr>
        <p:txBody>
          <a:bodyPr wrap="square" rtlCol="0">
            <a:spAutoFit/>
          </a:bodyPr>
          <a:lstStyle/>
          <a:p>
            <a:pPr algn="ctr"/>
            <a:r>
              <a:rPr lang="fr-FR" sz="2800" dirty="0" smtClean="0">
                <a:latin typeface="Arial Black"/>
                <a:cs typeface="Arial Black"/>
              </a:rPr>
              <a:t>BILAN ET ANNEXES DU PROJET </a:t>
            </a:r>
            <a:r>
              <a:rPr lang="fr-FR" sz="2800" dirty="0">
                <a:latin typeface="Arial Black"/>
                <a:cs typeface="Arial Black"/>
              </a:rPr>
              <a:t>PÉDAGOGIQUE </a:t>
            </a:r>
            <a:r>
              <a:rPr lang="fr-FR" sz="2800" dirty="0" smtClean="0">
                <a:latin typeface="Arial Black"/>
                <a:cs typeface="Arial Black"/>
              </a:rPr>
              <a:t>SPORTIF DU LYCEE CHARLES PEGUY</a:t>
            </a:r>
            <a:endParaRPr lang="fr-FR" sz="2800" dirty="0">
              <a:latin typeface="Arial Black"/>
              <a:cs typeface="Arial Black"/>
            </a:endParaRPr>
          </a:p>
        </p:txBody>
      </p:sp>
      <p:sp>
        <p:nvSpPr>
          <p:cNvPr id="11" name="Rectangle 10">
            <a:extLst>
              <a:ext uri="{FF2B5EF4-FFF2-40B4-BE49-F238E27FC236}">
                <a16:creationId xmlns:a16="http://schemas.microsoft.com/office/drawing/2014/main" xmlns="" id="{84002AF8-87DF-A84B-A1EB-80173A00898C}"/>
              </a:ext>
            </a:extLst>
          </p:cNvPr>
          <p:cNvSpPr/>
          <p:nvPr/>
        </p:nvSpPr>
        <p:spPr>
          <a:xfrm>
            <a:off x="3150233" y="1574803"/>
            <a:ext cx="4912378" cy="83093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dirty="0" smtClean="0">
                <a:solidFill>
                  <a:schemeClr val="tx1"/>
                </a:solidFill>
                <a:latin typeface="Arial Black"/>
                <a:cs typeface="Arial Black"/>
              </a:rPr>
              <a:t>ANNÉES SCOLAIRES 2021 </a:t>
            </a:r>
            <a:r>
              <a:rPr lang="fr-FR" sz="2000" dirty="0">
                <a:solidFill>
                  <a:schemeClr val="tx1"/>
                </a:solidFill>
                <a:latin typeface="Arial Black"/>
                <a:cs typeface="Arial Black"/>
              </a:rPr>
              <a:t>– </a:t>
            </a:r>
            <a:r>
              <a:rPr lang="fr-FR" sz="2000" dirty="0" smtClean="0">
                <a:solidFill>
                  <a:schemeClr val="tx1"/>
                </a:solidFill>
                <a:latin typeface="Arial Black"/>
                <a:cs typeface="Arial Black"/>
              </a:rPr>
              <a:t>2025</a:t>
            </a:r>
            <a:endParaRPr lang="fr-FR" sz="2000" dirty="0">
              <a:solidFill>
                <a:schemeClr val="tx1"/>
              </a:solidFill>
              <a:latin typeface="Arial Black"/>
              <a:cs typeface="Arial Black"/>
            </a:endParaRPr>
          </a:p>
        </p:txBody>
      </p:sp>
      <p:pic>
        <p:nvPicPr>
          <p:cNvPr id="12" name="Picture 2" descr="Afficher l’image source"/>
          <p:cNvPicPr>
            <a:picLocks noChangeAspect="1" noChangeArrowheads="1"/>
          </p:cNvPicPr>
          <p:nvPr/>
        </p:nvPicPr>
        <p:blipFill>
          <a:blip r:embed="rId2"/>
          <a:srcRect/>
          <a:stretch>
            <a:fillRect/>
          </a:stretch>
        </p:blipFill>
        <p:spPr bwMode="auto">
          <a:xfrm>
            <a:off x="503600" y="936827"/>
            <a:ext cx="2244830" cy="1960485"/>
          </a:xfrm>
          <a:prstGeom prst="rect">
            <a:avLst/>
          </a:prstGeom>
          <a:noFill/>
        </p:spPr>
      </p:pic>
      <p:pic>
        <p:nvPicPr>
          <p:cNvPr id="2" name="Picture 2" descr="C:\Users\Nathalie Fadier\AppData\Local\Microsoft\Windows\INetCache\IE\UHZH9YZY\sport-1013661_960_720[1].jpg"/>
          <p:cNvPicPr>
            <a:picLocks noChangeAspect="1" noChangeArrowheads="1"/>
          </p:cNvPicPr>
          <p:nvPr/>
        </p:nvPicPr>
        <p:blipFill>
          <a:blip r:embed="rId3"/>
          <a:srcRect/>
          <a:stretch>
            <a:fillRect/>
          </a:stretch>
        </p:blipFill>
        <p:spPr bwMode="auto">
          <a:xfrm>
            <a:off x="6227064" y="3008376"/>
            <a:ext cx="2588375" cy="2459736"/>
          </a:xfrm>
          <a:prstGeom prst="rect">
            <a:avLst/>
          </a:prstGeom>
          <a:noFill/>
        </p:spPr>
      </p:pic>
      <p:sp>
        <p:nvSpPr>
          <p:cNvPr id="15" name="ZoneTexte 14"/>
          <p:cNvSpPr txBox="1"/>
          <p:nvPr/>
        </p:nvSpPr>
        <p:spPr>
          <a:xfrm>
            <a:off x="731520" y="3282696"/>
            <a:ext cx="5409045" cy="2862322"/>
          </a:xfrm>
          <a:prstGeom prst="rect">
            <a:avLst/>
          </a:prstGeom>
          <a:noFill/>
        </p:spPr>
        <p:txBody>
          <a:bodyPr wrap="square" rtlCol="0">
            <a:spAutoFit/>
          </a:bodyPr>
          <a:lstStyle/>
          <a:p>
            <a:pPr algn="just"/>
            <a:r>
              <a:rPr lang="fr-FR" dirty="0" smtClean="0"/>
              <a:t>Ce projet s’adresse à toute l’équipe éducative du lycée Charles Péguy aux élèves et aux familles. Il nous permet de lier nos actions entre enseignantes d’ EPS et donne du sens à nos enseignements. Il lie nos interventions à l’environnement  et l’histoire de nos élèves, et à leurs préoccupation afin de les faire s’épanouir  en EPS et atteindre les objectifs des programmes.</a:t>
            </a:r>
          </a:p>
          <a:p>
            <a:endParaRPr lang="fr-FR" dirty="0" smtClean="0"/>
          </a:p>
          <a:p>
            <a:pPr algn="ctr"/>
            <a:r>
              <a:rPr lang="fr-FR" dirty="0" smtClean="0"/>
              <a:t>Sylvie MEREU &amp; Nathalie FADIER</a:t>
            </a:r>
            <a:endParaRPr lang="fr-FR" dirty="0"/>
          </a:p>
        </p:txBody>
      </p:sp>
    </p:spTree>
    <p:extLst>
      <p:ext uri="{BB962C8B-B14F-4D97-AF65-F5344CB8AC3E}">
        <p14:creationId xmlns:p14="http://schemas.microsoft.com/office/powerpoint/2010/main" xmlns="" val="184830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58952"/>
          </a:xfrm>
        </p:spPr>
        <p:txBody>
          <a:bodyPr>
            <a:normAutofit fontScale="90000"/>
          </a:bodyPr>
          <a:lstStyle/>
          <a:p>
            <a:pPr algn="ctr"/>
            <a:r>
              <a:rPr lang="fr-FR" dirty="0" smtClean="0"/>
              <a:t>Annexes</a:t>
            </a:r>
            <a:endParaRPr lang="fr-FR" dirty="0"/>
          </a:p>
        </p:txBody>
      </p:sp>
      <p:sp>
        <p:nvSpPr>
          <p:cNvPr id="3" name="Espace réservé du contenu 2"/>
          <p:cNvSpPr>
            <a:spLocks noGrp="1"/>
          </p:cNvSpPr>
          <p:nvPr>
            <p:ph idx="1"/>
          </p:nvPr>
        </p:nvSpPr>
        <p:spPr/>
        <p:txBody>
          <a:bodyPr>
            <a:normAutofit fontScale="55000" lnSpcReduction="20000"/>
          </a:bodyPr>
          <a:lstStyle/>
          <a:p>
            <a:r>
              <a:rPr lang="fr-FR" b="1" dirty="0" smtClean="0">
                <a:latin typeface="Arial Black" pitchFamily="34" charset="0"/>
              </a:rPr>
              <a:t>Fiches certificatives Baccalauréat General, Technologique et professionnel.</a:t>
            </a:r>
          </a:p>
          <a:p>
            <a:endParaRPr lang="fr-FR" b="1" dirty="0" smtClean="0">
              <a:latin typeface="Arial Black" pitchFamily="34" charset="0"/>
            </a:endParaRPr>
          </a:p>
          <a:p>
            <a:pPr>
              <a:buFont typeface="Wingdings" pitchFamily="2" charset="2"/>
              <a:buChar char="Ø"/>
            </a:pPr>
            <a:r>
              <a:rPr lang="fr-FR" b="1" dirty="0" smtClean="0"/>
              <a:t>Activités : </a:t>
            </a:r>
          </a:p>
          <a:p>
            <a:pPr>
              <a:buNone/>
            </a:pPr>
            <a:r>
              <a:rPr lang="fr-FR" dirty="0" smtClean="0"/>
              <a:t>	</a:t>
            </a:r>
          </a:p>
          <a:p>
            <a:pPr>
              <a:buNone/>
            </a:pPr>
            <a:r>
              <a:rPr lang="fr-FR" dirty="0" smtClean="0"/>
              <a:t>		Badminton</a:t>
            </a:r>
          </a:p>
          <a:p>
            <a:pPr>
              <a:buNone/>
            </a:pPr>
            <a:r>
              <a:rPr lang="fr-FR" dirty="0" smtClean="0"/>
              <a:t>		Demi-fond</a:t>
            </a:r>
          </a:p>
          <a:p>
            <a:pPr>
              <a:buNone/>
            </a:pPr>
            <a:r>
              <a:rPr lang="fr-FR" dirty="0" smtClean="0"/>
              <a:t>		Pentabond </a:t>
            </a:r>
          </a:p>
          <a:p>
            <a:pPr>
              <a:buNone/>
            </a:pPr>
            <a:r>
              <a:rPr lang="fr-FR" dirty="0" smtClean="0"/>
              <a:t>		Natation sauvetage </a:t>
            </a:r>
          </a:p>
          <a:p>
            <a:pPr>
              <a:buNone/>
            </a:pPr>
            <a:r>
              <a:rPr lang="fr-FR" dirty="0" smtClean="0"/>
              <a:t>		Musculation </a:t>
            </a:r>
          </a:p>
          <a:p>
            <a:pPr>
              <a:buNone/>
            </a:pPr>
            <a:r>
              <a:rPr lang="fr-FR" dirty="0" smtClean="0"/>
              <a:t>		Acrosport </a:t>
            </a:r>
          </a:p>
          <a:p>
            <a:pPr>
              <a:buNone/>
            </a:pPr>
            <a:r>
              <a:rPr lang="fr-FR" dirty="0" smtClean="0"/>
              <a:t>		STEP </a:t>
            </a:r>
          </a:p>
          <a:p>
            <a:pPr>
              <a:buNone/>
            </a:pPr>
            <a:endParaRPr lang="fr-FR" dirty="0" smtClean="0"/>
          </a:p>
          <a:p>
            <a:pPr>
              <a:buFont typeface="Wingdings" pitchFamily="2" charset="2"/>
              <a:buChar char="Ø"/>
            </a:pPr>
            <a:r>
              <a:rPr lang="fr-FR" b="1" dirty="0" smtClean="0"/>
              <a:t>Activités adaptées pour élèves présentant une inaptitude partielle à la pratique :</a:t>
            </a:r>
          </a:p>
          <a:p>
            <a:pPr>
              <a:buNone/>
            </a:pPr>
            <a:r>
              <a:rPr lang="fr-FR" dirty="0" smtClean="0"/>
              <a:t>		</a:t>
            </a:r>
          </a:p>
          <a:p>
            <a:pPr>
              <a:buNone/>
            </a:pPr>
            <a:r>
              <a:rPr lang="fr-FR" dirty="0" smtClean="0"/>
              <a:t>		Marche</a:t>
            </a:r>
          </a:p>
          <a:p>
            <a:pPr>
              <a:buNone/>
            </a:pPr>
            <a:r>
              <a:rPr lang="fr-FR" dirty="0" smtClean="0"/>
              <a:t>		Musculation</a:t>
            </a:r>
          </a:p>
          <a:p>
            <a:pPr>
              <a:buNone/>
            </a:pPr>
            <a:endParaRPr lang="fr-FR" dirty="0" smtClean="0"/>
          </a:p>
          <a:p>
            <a:r>
              <a:rPr lang="fr-FR" dirty="0" smtClean="0">
                <a:latin typeface="Arial Black" pitchFamily="34" charset="0"/>
              </a:rPr>
              <a:t>Fiches évaluatives option sport.</a:t>
            </a:r>
          </a:p>
          <a:p>
            <a:pPr lvl="1"/>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784848794"/>
              </p:ext>
            </p:extLst>
          </p:nvPr>
        </p:nvGraphicFramePr>
        <p:xfrm>
          <a:off x="0" y="26015"/>
          <a:ext cx="9144000" cy="6831985"/>
        </p:xfrm>
        <a:graphic>
          <a:graphicData uri="http://schemas.openxmlformats.org/drawingml/2006/table">
            <a:tbl>
              <a:tblPr firstRow="1" bandRow="1">
                <a:tableStyleId>{3C2FFA5D-87B4-456A-9821-1D502468CF0F}</a:tableStyleId>
              </a:tblPr>
              <a:tblGrid>
                <a:gridCol w="1834142">
                  <a:extLst>
                    <a:ext uri="{9D8B030D-6E8A-4147-A177-3AD203B41FA5}">
                      <a16:colId xmlns:a16="http://schemas.microsoft.com/office/drawing/2014/main" xmlns="" val="20000"/>
                    </a:ext>
                  </a:extLst>
                </a:gridCol>
                <a:gridCol w="2234938">
                  <a:extLst>
                    <a:ext uri="{9D8B030D-6E8A-4147-A177-3AD203B41FA5}">
                      <a16:colId xmlns:a16="http://schemas.microsoft.com/office/drawing/2014/main" xmlns="" val="20001"/>
                    </a:ext>
                  </a:extLst>
                </a:gridCol>
                <a:gridCol w="1801368">
                  <a:extLst>
                    <a:ext uri="{9D8B030D-6E8A-4147-A177-3AD203B41FA5}">
                      <a16:colId xmlns:a16="http://schemas.microsoft.com/office/drawing/2014/main" xmlns="" val="20002"/>
                    </a:ext>
                  </a:extLst>
                </a:gridCol>
                <a:gridCol w="1682496">
                  <a:extLst>
                    <a:ext uri="{9D8B030D-6E8A-4147-A177-3AD203B41FA5}">
                      <a16:colId xmlns:a16="http://schemas.microsoft.com/office/drawing/2014/main" xmlns="" val="20003"/>
                    </a:ext>
                  </a:extLst>
                </a:gridCol>
                <a:gridCol w="1591056"/>
              </a:tblGrid>
              <a:tr h="512616">
                <a:tc gridSpan="5">
                  <a:txBody>
                    <a:bodyPr/>
                    <a:lstStyle/>
                    <a:p>
                      <a:pPr algn="ctr"/>
                      <a:r>
                        <a:rPr lang="fr-FR" dirty="0">
                          <a:solidFill>
                            <a:schemeClr val="tx1"/>
                          </a:solidFill>
                          <a:latin typeface="Arial Black" pitchFamily="34" charset="0"/>
                        </a:rPr>
                        <a:t>LIEN ENTRE LES PROJETS </a:t>
                      </a:r>
                      <a:r>
                        <a:rPr lang="fr-FR" dirty="0" smtClean="0">
                          <a:solidFill>
                            <a:schemeClr val="tx1"/>
                          </a:solidFill>
                          <a:latin typeface="Arial Black" pitchFamily="34" charset="0"/>
                        </a:rPr>
                        <a:t>et LES PRIORITÉS</a:t>
                      </a:r>
                      <a:endParaRPr lang="fr-FR" b="1" dirty="0">
                        <a:solidFill>
                          <a:schemeClr val="tx1"/>
                        </a:solidFill>
                        <a:latin typeface="Arial Black" pitchFamily="34" charset="0"/>
                        <a:cs typeface="Arial Black"/>
                      </a:endParaRPr>
                    </a:p>
                  </a:txBody>
                  <a:tcPr anchor="ctr">
                    <a:solidFill>
                      <a:schemeClr val="tx2"/>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pPr algn="ctr"/>
                      <a:endParaRPr lang="fr-FR" b="1" dirty="0">
                        <a:solidFill>
                          <a:schemeClr val="tx1"/>
                        </a:solidFill>
                        <a:latin typeface="Arial Black" pitchFamily="34" charset="0"/>
                        <a:cs typeface="Arial Black"/>
                      </a:endParaRPr>
                    </a:p>
                  </a:txBody>
                  <a:tcPr anchor="ctr"/>
                </a:tc>
                <a:extLst>
                  <a:ext uri="{0D108BD9-81ED-4DB2-BD59-A6C34878D82A}">
                    <a16:rowId xmlns:a16="http://schemas.microsoft.com/office/drawing/2014/main" xmlns="" val="10000"/>
                  </a:ext>
                </a:extLst>
              </a:tr>
              <a:tr h="1060756">
                <a:tc>
                  <a:txBody>
                    <a:bodyPr/>
                    <a:lstStyle/>
                    <a:p>
                      <a:pPr algn="ctr"/>
                      <a:r>
                        <a:rPr lang="fr-FR" u="none" dirty="0"/>
                        <a:t>Axes du </a:t>
                      </a:r>
                    </a:p>
                    <a:p>
                      <a:pPr algn="ctr"/>
                      <a:r>
                        <a:rPr lang="fr-FR" u="none" dirty="0"/>
                        <a:t>projet</a:t>
                      </a:r>
                    </a:p>
                    <a:p>
                      <a:pPr algn="ctr"/>
                      <a:r>
                        <a:rPr lang="fr-FR" u="none" dirty="0">
                          <a:solidFill>
                            <a:schemeClr val="tx1"/>
                          </a:solidFill>
                        </a:rPr>
                        <a:t>Académique</a:t>
                      </a:r>
                      <a:endParaRPr lang="fr-FR" b="0" u="none" dirty="0">
                        <a:solidFill>
                          <a:schemeClr val="tx1"/>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dirty="0"/>
                        <a:t>Axes du </a:t>
                      </a:r>
                    </a:p>
                    <a:p>
                      <a:pPr algn="ctr"/>
                      <a:r>
                        <a:rPr lang="fr-FR" dirty="0"/>
                        <a:t>projet d’établissement</a:t>
                      </a:r>
                      <a:endParaRPr lang="fr-FR" b="0" dirty="0">
                        <a:latin typeface="Arial" pitchFamily="34" charset="0"/>
                        <a:cs typeface="Arial" pitchFamily="34" charset="0"/>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dirty="0"/>
                        <a:t>Axes du </a:t>
                      </a:r>
                    </a:p>
                    <a:p>
                      <a:pPr algn="ctr"/>
                      <a:r>
                        <a:rPr lang="fr-FR" dirty="0"/>
                        <a:t>projet pédagogique</a:t>
                      </a:r>
                      <a:r>
                        <a:rPr lang="fr-FR" baseline="0" dirty="0"/>
                        <a:t> d’EPS</a:t>
                      </a:r>
                      <a:endParaRPr lang="fr-FR" b="0" dirty="0">
                        <a:latin typeface="Arial" pitchFamily="34" charset="0"/>
                        <a:cs typeface="Arial" pitchFamily="34" charset="0"/>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b="0" dirty="0" smtClean="0">
                          <a:latin typeface="+mn-lt"/>
                          <a:cs typeface="Arial" pitchFamily="34" charset="0"/>
                        </a:rPr>
                        <a:t>Axes du projet d’option EPS</a:t>
                      </a:r>
                      <a:endParaRPr lang="fr-FR" b="0" dirty="0">
                        <a:latin typeface="+mn-lt"/>
                        <a:cs typeface="Arial" pitchFamily="34" charset="0"/>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dirty="0" smtClean="0"/>
                        <a:t>Axes</a:t>
                      </a:r>
                      <a:r>
                        <a:rPr lang="fr-FR" baseline="0" dirty="0" smtClean="0"/>
                        <a:t> du </a:t>
                      </a:r>
                    </a:p>
                    <a:p>
                      <a:pPr algn="ctr"/>
                      <a:r>
                        <a:rPr lang="fr-FR" baseline="0" dirty="0" smtClean="0"/>
                        <a:t>p</a:t>
                      </a:r>
                      <a:r>
                        <a:rPr lang="fr-FR" dirty="0" smtClean="0"/>
                        <a:t>rojet d’AS</a:t>
                      </a:r>
                      <a:endParaRPr lang="fr-FR" b="0" dirty="0" smtClean="0">
                        <a:latin typeface="Arial" pitchFamily="34" charset="0"/>
                        <a:cs typeface="Arial" pitchFamily="34" charset="0"/>
                      </a:endParaRPr>
                    </a:p>
                    <a:p>
                      <a:pPr algn="ctr"/>
                      <a:endParaRPr lang="fr-FR" b="0" dirty="0">
                        <a:latin typeface="Arial" pitchFamily="34" charset="0"/>
                        <a:cs typeface="Arial" pitchFamily="34" charset="0"/>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1"/>
                  </a:ext>
                </a:extLst>
              </a:tr>
              <a:tr h="794647">
                <a:tc rowSpan="2">
                  <a:txBody>
                    <a:bodyPr/>
                    <a:lstStyle/>
                    <a:p>
                      <a:pPr algn="ctr"/>
                      <a:endParaRPr lang="fr-FR" sz="1400" dirty="0"/>
                    </a:p>
                    <a:p>
                      <a:pPr algn="ctr"/>
                      <a:r>
                        <a:rPr lang="fr-FR" sz="1400" dirty="0"/>
                        <a:t>Garantir</a:t>
                      </a:r>
                      <a:r>
                        <a:rPr lang="fr-FR" sz="1400" baseline="0" dirty="0"/>
                        <a:t> l’acquisition des savoirs fondamentaux</a:t>
                      </a:r>
                      <a:endParaRPr lang="fr-FR" sz="14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a:txBody>
                    <a:bodyPr/>
                    <a:lstStyle/>
                    <a:p>
                      <a:pPr algn="ctr"/>
                      <a:r>
                        <a:rPr lang="fr-FR" sz="1200" dirty="0" smtClean="0"/>
                        <a:t>Développer l’initiative solidaire et le bénévolat</a:t>
                      </a:r>
                      <a:endParaRPr lang="fr-FR" sz="12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rowSpan="2">
                  <a:txBody>
                    <a:bodyPr/>
                    <a:lstStyle/>
                    <a:p>
                      <a:pPr algn="ctr"/>
                      <a:r>
                        <a:rPr lang="fr-FR" sz="1400" dirty="0" smtClean="0"/>
                        <a:t>Enrichir la motricité de chaque élève afin qu’elle devienne un atout de réussite personnelle</a:t>
                      </a:r>
                      <a:endParaRPr lang="fr-FR" sz="1400" b="1"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rowSpan="2">
                  <a:txBody>
                    <a:bodyPr/>
                    <a:lstStyle/>
                    <a:p>
                      <a:pPr algn="ctr"/>
                      <a:r>
                        <a:rPr lang="fr-FR" sz="1400" dirty="0" smtClean="0">
                          <a:latin typeface="+mn-lt"/>
                        </a:rPr>
                        <a:t>Le prolongement de l’enseignement commun</a:t>
                      </a:r>
                      <a:endParaRPr lang="fr-FR" sz="1400" b="0" dirty="0" smtClean="0">
                        <a:latin typeface="+mn-lt"/>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Permettre aux élèves du lycée</a:t>
                      </a:r>
                      <a:r>
                        <a:rPr lang="fr-FR" sz="1200" baseline="0" dirty="0" smtClean="0"/>
                        <a:t> Charles Péguy </a:t>
                      </a:r>
                      <a:r>
                        <a:rPr lang="fr-FR" sz="1200" dirty="0" smtClean="0"/>
                        <a:t>de se confronter « entre eux » et « aux autres »</a:t>
                      </a:r>
                      <a:endParaRPr lang="fr-FR" sz="1200" b="0" dirty="0" smtClean="0">
                        <a:latin typeface="Arial" pitchFamily="34" charset="0"/>
                        <a:cs typeface="Arial" pitchFamily="34" charset="0"/>
                      </a:endParaRPr>
                    </a:p>
                    <a:p>
                      <a:pPr algn="ctr"/>
                      <a:endParaRPr lang="fr-FR" sz="1200" b="0" dirty="0" smtClean="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2"/>
                  </a:ext>
                </a:extLst>
              </a:tr>
              <a:tr h="529764">
                <a:tc vMerge="1">
                  <a:txBody>
                    <a:bodyPr/>
                    <a:lstStyle/>
                    <a:p>
                      <a:endParaRPr lang="fr-FR"/>
                    </a:p>
                  </a:txBody>
                  <a:tcPr/>
                </a:tc>
                <a:tc rowSpan="2">
                  <a:txBody>
                    <a:bodyPr/>
                    <a:lstStyle/>
                    <a:p>
                      <a:pPr algn="ctr"/>
                      <a:r>
                        <a:rPr lang="fr-FR" sz="1200" dirty="0" smtClean="0"/>
                        <a:t>Former des citoyens européens responsables et acteurs pour le monde de demain, dans le respect des autres et de l’environnement</a:t>
                      </a:r>
                      <a:endParaRPr lang="fr-FR" sz="12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vMerge="1">
                  <a:txBody>
                    <a:bodyPr/>
                    <a:lstStyle/>
                    <a:p>
                      <a:endParaRPr lang="fr-FR"/>
                    </a:p>
                  </a:txBody>
                  <a:tcPr/>
                </a:tc>
                <a:tc vMerge="1">
                  <a:txBody>
                    <a:bodyPr/>
                    <a:lstStyle/>
                    <a:p>
                      <a:endParaRPr lang="fr-FR"/>
                    </a:p>
                  </a:txBody>
                  <a:tcPr/>
                </a:tc>
                <a:tc vMerge="1">
                  <a:txBody>
                    <a:bodyPr/>
                    <a:lstStyle/>
                    <a:p>
                      <a:endParaRPr lang="fr-FR"/>
                    </a:p>
                  </a:txBody>
                  <a:tcPr/>
                </a:tc>
              </a:tr>
              <a:tr h="945550">
                <a:tc rowSpan="3">
                  <a:txBody>
                    <a:bodyPr/>
                    <a:lstStyle/>
                    <a:p>
                      <a:pPr algn="ctr"/>
                      <a:r>
                        <a:rPr lang="fr-FR" sz="1400" dirty="0" smtClean="0"/>
                        <a:t> </a:t>
                      </a:r>
                      <a:endParaRPr lang="fr-FR" sz="1400" dirty="0"/>
                    </a:p>
                    <a:p>
                      <a:pPr algn="ctr"/>
                      <a:r>
                        <a:rPr lang="fr-FR" sz="1400" u="none" strike="noStrike" kern="1200" dirty="0" smtClean="0"/>
                        <a:t>Faciliter la transition des élèves entre le collège et le lycée puis entre</a:t>
                      </a:r>
                      <a:r>
                        <a:rPr lang="fr-FR" sz="1400" u="none" strike="noStrike" kern="1200" baseline="0" dirty="0" smtClean="0"/>
                        <a:t> le</a:t>
                      </a:r>
                      <a:r>
                        <a:rPr lang="fr-FR" sz="1400" u="none" strike="noStrike" kern="1200" dirty="0" smtClean="0"/>
                        <a:t> lycée</a:t>
                      </a:r>
                      <a:r>
                        <a:rPr lang="fr-FR" sz="1400" u="none" strike="noStrike" kern="1200" baseline="0" dirty="0" smtClean="0"/>
                        <a:t> et l’</a:t>
                      </a:r>
                      <a:r>
                        <a:rPr lang="fr-FR" sz="1400" u="none" strike="noStrike" kern="1200" dirty="0" smtClean="0"/>
                        <a:t>enseignement supérieur</a:t>
                      </a:r>
                      <a:endParaRPr lang="fr-FR" sz="14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vMerge="1">
                  <a:txBody>
                    <a:bodyPr/>
                    <a:lstStyle/>
                    <a:p>
                      <a:pPr algn="ctr"/>
                      <a:endParaRPr lang="fr-FR" sz="12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rowSpan="3">
                  <a:txBody>
                    <a:bodyPr/>
                    <a:lstStyle/>
                    <a:p>
                      <a:pPr algn="ctr"/>
                      <a:r>
                        <a:rPr lang="fr-FR" sz="1400" dirty="0" smtClean="0"/>
                        <a:t>Aider le lycéen à construire son parcours d’orientation et être acteur de son projet personnel</a:t>
                      </a:r>
                      <a:endParaRPr lang="fr-FR" sz="14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rowSpan="3">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mn-lt"/>
                        </a:rPr>
                        <a:t>Un approfondissement  et/ou une découverte de nouvelles activités physiques sportives et artistiques </a:t>
                      </a:r>
                    </a:p>
                    <a:p>
                      <a:pPr algn="ctr"/>
                      <a:endParaRPr lang="fr-FR" sz="1400" b="0" i="1" dirty="0">
                        <a:latin typeface="+mn-lt"/>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Réaliser une activité physique</a:t>
                      </a:r>
                      <a:r>
                        <a:rPr lang="fr-FR" sz="1200" baseline="0" dirty="0" smtClean="0"/>
                        <a:t> régulière et volontaire. « engagement volontaire dans un mode de vie actif et citoyen »</a:t>
                      </a:r>
                      <a:endParaRPr lang="fr-FR" sz="1200" b="0" i="1" dirty="0" smtClean="0">
                        <a:latin typeface="Arial" pitchFamily="34" charset="0"/>
                        <a:cs typeface="Arial" pitchFamily="34" charset="0"/>
                      </a:endParaRPr>
                    </a:p>
                    <a:p>
                      <a:pPr algn="ctr"/>
                      <a:endParaRPr lang="fr-FR" sz="1200" b="0" i="1"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3"/>
                  </a:ext>
                </a:extLst>
              </a:tr>
              <a:tr h="794647">
                <a:tc vMerge="1">
                  <a:txBody>
                    <a:bodyPr/>
                    <a:lstStyle/>
                    <a:p>
                      <a:endParaRPr lang="fr-F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t>Encourager et promouvoir la personne </a:t>
                      </a:r>
                    </a:p>
                    <a:p>
                      <a:pPr algn="ctr"/>
                      <a:endParaRPr lang="fr-FR" sz="12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vMerge="1">
                  <a:txBody>
                    <a:bodyPr/>
                    <a:lstStyle/>
                    <a:p>
                      <a:endParaRPr lang="fr-FR"/>
                    </a:p>
                  </a:txBody>
                  <a:tcPr/>
                </a:tc>
                <a:tc vMerge="1">
                  <a:txBody>
                    <a:bodyPr/>
                    <a:lstStyle/>
                    <a:p>
                      <a:endParaRPr lang="fr-FR"/>
                    </a:p>
                  </a:txBody>
                  <a:tcPr/>
                </a:tc>
                <a:tc vMerge="1">
                  <a:txBody>
                    <a:bodyPr/>
                    <a:lstStyle/>
                    <a:p>
                      <a:endParaRPr lang="fr-FR"/>
                    </a:p>
                  </a:txBody>
                  <a:tcPr/>
                </a:tc>
              </a:tr>
              <a:tr h="264883">
                <a:tc vMerge="1">
                  <a:txBody>
                    <a:bodyPr/>
                    <a:lstStyle/>
                    <a:p>
                      <a:endParaRPr lang="fr-F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t>S’ouvrir à la différence, accueillir la diversité</a:t>
                      </a:r>
                    </a:p>
                    <a:p>
                      <a:pPr algn="ctr"/>
                      <a:endParaRPr lang="fr-FR" sz="12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vMerge="1">
                  <a:txBody>
                    <a:bodyPr/>
                    <a:lstStyle/>
                    <a:p>
                      <a:endParaRPr lang="fr-FR"/>
                    </a:p>
                  </a:txBody>
                  <a:tcPr/>
                </a:tc>
                <a:tc vMerge="1">
                  <a:txBody>
                    <a:bodyPr/>
                    <a:lstStyle/>
                    <a:p>
                      <a:endParaRPr lang="fr-FR"/>
                    </a:p>
                  </a:txBody>
                  <a:tcPr/>
                </a:tc>
                <a:tc vMerge="1">
                  <a:txBody>
                    <a:bodyPr/>
                    <a:lstStyle/>
                    <a:p>
                      <a:endParaRPr lang="fr-FR"/>
                    </a:p>
                  </a:txBody>
                  <a:tcPr/>
                </a:tc>
              </a:tr>
              <a:tr h="589247">
                <a:tc rowSpan="2">
                  <a:txBody>
                    <a:bodyPr/>
                    <a:lstStyle/>
                    <a:p>
                      <a:pPr algn="ctr"/>
                      <a:r>
                        <a:rPr lang="fr-FR" sz="1400" dirty="0" smtClean="0"/>
                        <a:t> </a:t>
                      </a:r>
                      <a:r>
                        <a:rPr lang="fr-FR" sz="1400" u="none" strike="noStrike" kern="1200" dirty="0" smtClean="0"/>
                        <a:t>Proposer aux élèves une offre de formation plus cohérente et plus complète</a:t>
                      </a:r>
                      <a:endParaRPr lang="fr-FR" sz="1400" b="1"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vMerge="1">
                  <a:txBody>
                    <a:bodyPr/>
                    <a:lstStyle/>
                    <a:p>
                      <a:pPr algn="ctr"/>
                      <a:endParaRPr lang="fr-FR" sz="12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rowSpan="2">
                  <a:txBody>
                    <a:bodyPr/>
                    <a:lstStyle/>
                    <a:p>
                      <a:pPr algn="ctr"/>
                      <a:r>
                        <a:rPr lang="fr-FR" sz="1400" dirty="0" smtClean="0"/>
                        <a:t>S’engager</a:t>
                      </a:r>
                      <a:r>
                        <a:rPr lang="fr-FR" sz="1400" baseline="0" dirty="0" smtClean="0"/>
                        <a:t> individuellement et collectivement.</a:t>
                      </a:r>
                      <a:endParaRPr lang="fr-FR" sz="14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rowSpan="2">
                  <a:txBody>
                    <a:bodyPr/>
                    <a:lstStyle/>
                    <a:p>
                      <a:pPr algn="ctr"/>
                      <a:r>
                        <a:rPr lang="fr-FR" sz="1400" dirty="0" smtClean="0">
                          <a:latin typeface="+mn-lt"/>
                        </a:rPr>
                        <a:t>Vivre de nouvelles  expériences autour d’un projet commun. </a:t>
                      </a:r>
                      <a:endParaRPr lang="fr-FR" sz="1400" b="0" dirty="0">
                        <a:latin typeface="+mn-lt"/>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rowSpan="2">
                  <a:txBody>
                    <a:bodyPr/>
                    <a:lstStyle/>
                    <a:p>
                      <a:pPr algn="ctr"/>
                      <a:r>
                        <a:rPr lang="fr-FR" sz="1200" dirty="0" smtClean="0"/>
                        <a:t>« Partager des émotions »</a:t>
                      </a:r>
                    </a:p>
                    <a:p>
                      <a:pPr algn="ctr"/>
                      <a:r>
                        <a:rPr lang="fr-FR" sz="1200" dirty="0" smtClean="0"/>
                        <a:t>Se dépasser pour gagner… la confiance des autres</a:t>
                      </a:r>
                      <a:endParaRPr lang="fr-FR" sz="1200" b="0" dirty="0" smtClean="0">
                        <a:latin typeface="Arial" pitchFamily="34" charset="0"/>
                        <a:cs typeface="Arial" pitchFamily="34" charset="0"/>
                      </a:endParaRPr>
                    </a:p>
                    <a:p>
                      <a:pPr algn="ctr"/>
                      <a:endParaRPr lang="fr-FR" sz="1200" b="0" dirty="0">
                        <a:latin typeface="Arial" pitchFamily="34" charset="0"/>
                        <a:cs typeface="Arial" pitchFamily="34" charset="0"/>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4"/>
                  </a:ext>
                </a:extLst>
              </a:tr>
              <a:tr h="1164722">
                <a:tc vMerge="1">
                  <a:txBody>
                    <a:bodyPr/>
                    <a:lstStyle/>
                    <a:p>
                      <a:endParaRPr lang="fr-F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t>Accompagner chacun dans la construction de son projet professionnel et personnel </a:t>
                      </a:r>
                    </a:p>
                    <a:p>
                      <a:pPr algn="ctr"/>
                      <a:endParaRPr lang="fr-FR" sz="1200" b="1" dirty="0">
                        <a:latin typeface="Arial"/>
                        <a:cs typeface="Arial"/>
                      </a:endParaRPr>
                    </a:p>
                  </a:txBody>
                  <a:tcPr anchor="ctr">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cxnSp>
        <p:nvCxnSpPr>
          <p:cNvPr id="5" name="Connecteur droit avec flèche 4"/>
          <p:cNvCxnSpPr/>
          <p:nvPr/>
        </p:nvCxnSpPr>
        <p:spPr>
          <a:xfrm>
            <a:off x="1527048" y="2715768"/>
            <a:ext cx="3127248" cy="2816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703320" y="4846320"/>
            <a:ext cx="4416552" cy="1839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1527048" y="3017520"/>
            <a:ext cx="3502152" cy="16276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2459736" y="4985068"/>
            <a:ext cx="3785616" cy="1700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10800000">
            <a:off x="1380744" y="6684264"/>
            <a:ext cx="1078992"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660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746429428"/>
              </p:ext>
            </p:extLst>
          </p:nvPr>
        </p:nvGraphicFramePr>
        <p:xfrm>
          <a:off x="0" y="0"/>
          <a:ext cx="9144000" cy="6823184"/>
        </p:xfrm>
        <a:graphic>
          <a:graphicData uri="http://schemas.openxmlformats.org/drawingml/2006/table">
            <a:tbl>
              <a:tblPr firstRow="1" bandRow="1">
                <a:tableStyleId>{35758FB7-9AC5-4552-8A53-C91805E547FA}</a:tableStyleId>
              </a:tblPr>
              <a:tblGrid>
                <a:gridCol w="2433993">
                  <a:extLst>
                    <a:ext uri="{9D8B030D-6E8A-4147-A177-3AD203B41FA5}">
                      <a16:colId xmlns:a16="http://schemas.microsoft.com/office/drawing/2014/main" xmlns="" val="20000"/>
                    </a:ext>
                  </a:extLst>
                </a:gridCol>
                <a:gridCol w="6710007">
                  <a:extLst>
                    <a:ext uri="{9D8B030D-6E8A-4147-A177-3AD203B41FA5}">
                      <a16:colId xmlns:a16="http://schemas.microsoft.com/office/drawing/2014/main" xmlns="" val="20001"/>
                    </a:ext>
                  </a:extLst>
                </a:gridCol>
              </a:tblGrid>
              <a:tr h="497027">
                <a:tc gridSpan="2">
                  <a:txBody>
                    <a:bodyPr/>
                    <a:lstStyle/>
                    <a:p>
                      <a:pPr algn="ctr"/>
                      <a:r>
                        <a:rPr lang="fr-FR" dirty="0">
                          <a:solidFill>
                            <a:schemeClr val="tx1"/>
                          </a:solidFill>
                          <a:latin typeface="Arial Black"/>
                          <a:cs typeface="Arial Black"/>
                        </a:rPr>
                        <a:t>L’ENVIRONNEMENT </a:t>
                      </a:r>
                      <a:r>
                        <a:rPr lang="fr-FR" dirty="0" smtClean="0">
                          <a:solidFill>
                            <a:schemeClr val="tx1"/>
                          </a:solidFill>
                          <a:latin typeface="Arial Black"/>
                          <a:cs typeface="Arial Black"/>
                        </a:rPr>
                        <a:t>DU LYCEE</a:t>
                      </a:r>
                      <a:r>
                        <a:rPr lang="fr-FR" baseline="0" dirty="0" smtClean="0">
                          <a:solidFill>
                            <a:schemeClr val="tx1"/>
                          </a:solidFill>
                          <a:latin typeface="Arial Black"/>
                          <a:cs typeface="Arial Black"/>
                        </a:rPr>
                        <a:t> CHARLES PEGUY</a:t>
                      </a:r>
                      <a:endParaRPr lang="fr-FR" dirty="0">
                        <a:solidFill>
                          <a:schemeClr val="tx1"/>
                        </a:solidFill>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hMerge="1">
                  <a:txBody>
                    <a:bodyPr/>
                    <a:lstStyle/>
                    <a:p>
                      <a:endParaRPr lang="fr-FR" dirty="0"/>
                    </a:p>
                  </a:txBody>
                  <a:tcPr/>
                </a:tc>
                <a:extLst>
                  <a:ext uri="{0D108BD9-81ED-4DB2-BD59-A6C34878D82A}">
                    <a16:rowId xmlns:a16="http://schemas.microsoft.com/office/drawing/2014/main" xmlns="" val="10000"/>
                  </a:ext>
                </a:extLst>
              </a:tr>
              <a:tr h="1215125">
                <a:tc>
                  <a:txBody>
                    <a:bodyPr/>
                    <a:lstStyle/>
                    <a:p>
                      <a:pPr algn="ctr"/>
                      <a:r>
                        <a:rPr lang="fr-FR" sz="1600" dirty="0">
                          <a:latin typeface="Arial Black"/>
                          <a:cs typeface="Arial Black"/>
                        </a:rPr>
                        <a:t>TYPE</a:t>
                      </a:r>
                      <a:r>
                        <a:rPr lang="fr-FR" sz="1600" baseline="0" dirty="0">
                          <a:latin typeface="Arial Black"/>
                          <a:cs typeface="Arial Black"/>
                        </a:rPr>
                        <a:t> D’ÉTABLISSEMENT</a:t>
                      </a:r>
                      <a:endParaRPr lang="fr-FR" sz="1600" dirty="0">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pPr lvl="0" algn="ctr"/>
                      <a:r>
                        <a:rPr lang="fr-FR" sz="1200" b="0" i="0" kern="1200" dirty="0" smtClean="0">
                          <a:solidFill>
                            <a:schemeClr val="dk1"/>
                          </a:solidFill>
                          <a:latin typeface="+mj-lt"/>
                          <a:ea typeface="+mn-ea"/>
                          <a:cs typeface="+mn-cs"/>
                        </a:rPr>
                        <a:t>Lycée Polyvalent - Centre ville</a:t>
                      </a:r>
                    </a:p>
                    <a:p>
                      <a:pPr lvl="0"/>
                      <a:r>
                        <a:rPr lang="fr-FR" sz="1200" b="0" i="0" kern="1200" dirty="0" smtClean="0">
                          <a:solidFill>
                            <a:schemeClr val="dk1"/>
                          </a:solidFill>
                          <a:latin typeface="+mj-lt"/>
                          <a:ea typeface="+mn-ea"/>
                          <a:cs typeface="+mn-cs"/>
                        </a:rPr>
                        <a:t>Nombre d'élèves : 758</a:t>
                      </a:r>
                    </a:p>
                    <a:p>
                      <a:pPr lvl="0"/>
                      <a:r>
                        <a:rPr lang="fr-FR" sz="1200" b="0" i="0" kern="1200" dirty="0" smtClean="0">
                          <a:solidFill>
                            <a:schemeClr val="dk1"/>
                          </a:solidFill>
                          <a:latin typeface="+mj-lt"/>
                          <a:ea typeface="+mn-ea"/>
                          <a:cs typeface="+mn-cs"/>
                        </a:rPr>
                        <a:t>Nombre de classes : 31</a:t>
                      </a:r>
                    </a:p>
                    <a:p>
                      <a:pPr lvl="0"/>
                      <a:r>
                        <a:rPr lang="fr-FR" sz="1200" b="0" i="0" kern="1200" dirty="0" smtClean="0">
                          <a:solidFill>
                            <a:schemeClr val="dk1"/>
                          </a:solidFill>
                          <a:latin typeface="+mj-lt"/>
                          <a:ea typeface="+mn-ea"/>
                          <a:cs typeface="+mn-cs"/>
                        </a:rPr>
                        <a:t>Filières enseignement secondaire : Bac Général</a:t>
                      </a:r>
                      <a:r>
                        <a:rPr lang="fr-FR" sz="1200" b="0" i="0" kern="1200" baseline="0" dirty="0" smtClean="0">
                          <a:solidFill>
                            <a:schemeClr val="dk1"/>
                          </a:solidFill>
                          <a:latin typeface="+mj-lt"/>
                          <a:ea typeface="+mn-ea"/>
                          <a:cs typeface="+mn-cs"/>
                        </a:rPr>
                        <a:t> / </a:t>
                      </a:r>
                      <a:r>
                        <a:rPr lang="fr-FR" sz="1200" b="0" i="0" kern="1200" dirty="0" smtClean="0">
                          <a:solidFill>
                            <a:schemeClr val="dk1"/>
                          </a:solidFill>
                          <a:latin typeface="+mj-lt"/>
                          <a:ea typeface="+mn-ea"/>
                          <a:cs typeface="+mn-cs"/>
                        </a:rPr>
                        <a:t>Bac Technologique : STMG - ST2S</a:t>
                      </a:r>
                      <a:r>
                        <a:rPr lang="fr-FR" sz="1200" b="0" i="0" kern="1200" baseline="0" dirty="0" smtClean="0">
                          <a:solidFill>
                            <a:schemeClr val="dk1"/>
                          </a:solidFill>
                          <a:latin typeface="+mj-lt"/>
                          <a:ea typeface="+mn-ea"/>
                          <a:cs typeface="+mn-cs"/>
                        </a:rPr>
                        <a:t> </a:t>
                      </a:r>
                    </a:p>
                    <a:p>
                      <a:pPr lvl="0"/>
                      <a:r>
                        <a:rPr lang="fr-FR" sz="1200" b="0" i="0" kern="1200" dirty="0" smtClean="0">
                          <a:solidFill>
                            <a:schemeClr val="dk1"/>
                          </a:solidFill>
                          <a:latin typeface="+mj-lt"/>
                          <a:ea typeface="+mn-ea"/>
                          <a:cs typeface="+mn-cs"/>
                        </a:rPr>
                        <a:t>Bac Professionnel : Métiers du Commerce et de la Vente Options A et B</a:t>
                      </a:r>
                    </a:p>
                    <a:p>
                      <a:pPr lvl="0"/>
                      <a:r>
                        <a:rPr lang="fr-FR" sz="1200" b="0" i="0" kern="1200" dirty="0" smtClean="0">
                          <a:solidFill>
                            <a:schemeClr val="dk1"/>
                          </a:solidFill>
                          <a:latin typeface="+mj-lt"/>
                          <a:ea typeface="+mn-ea"/>
                          <a:cs typeface="+mn-cs"/>
                        </a:rPr>
                        <a:t>Options : EPS - Mathématiques complémentaires</a:t>
                      </a:r>
                    </a:p>
                    <a:p>
                      <a:pPr lvl="0"/>
                      <a:r>
                        <a:rPr lang="fr-FR" sz="1200" b="0" i="0" kern="1200" dirty="0" smtClean="0">
                          <a:solidFill>
                            <a:schemeClr val="dk1"/>
                          </a:solidFill>
                          <a:latin typeface="+mj-lt"/>
                          <a:ea typeface="+mn-ea"/>
                          <a:cs typeface="+mn-cs"/>
                        </a:rPr>
                        <a:t>Filières enseignement supérieur : BTS SAM /</a:t>
                      </a:r>
                      <a:r>
                        <a:rPr lang="fr-FR" sz="1200" b="0" i="0" kern="1200" baseline="0" dirty="0" smtClean="0">
                          <a:solidFill>
                            <a:schemeClr val="dk1"/>
                          </a:solidFill>
                          <a:latin typeface="+mj-lt"/>
                          <a:ea typeface="+mn-ea"/>
                          <a:cs typeface="+mn-cs"/>
                        </a:rPr>
                        <a:t> </a:t>
                      </a:r>
                      <a:r>
                        <a:rPr lang="fr-FR" sz="1200" b="0" i="0" kern="1200" dirty="0" smtClean="0">
                          <a:solidFill>
                            <a:schemeClr val="dk1"/>
                          </a:solidFill>
                          <a:latin typeface="+mj-lt"/>
                          <a:ea typeface="+mn-ea"/>
                          <a:cs typeface="+mn-cs"/>
                        </a:rPr>
                        <a:t>BTS Tourisme</a:t>
                      </a:r>
                      <a:r>
                        <a:rPr lang="fr-FR" sz="1200" b="0" i="0" kern="1200" baseline="0" dirty="0" smtClean="0">
                          <a:solidFill>
                            <a:schemeClr val="dk1"/>
                          </a:solidFill>
                          <a:latin typeface="+mj-lt"/>
                          <a:ea typeface="+mn-ea"/>
                          <a:cs typeface="+mn-cs"/>
                        </a:rPr>
                        <a:t> / </a:t>
                      </a:r>
                      <a:r>
                        <a:rPr lang="fr-FR" sz="1200" b="0" i="0" kern="1200" dirty="0" smtClean="0">
                          <a:solidFill>
                            <a:schemeClr val="dk1"/>
                          </a:solidFill>
                          <a:latin typeface="+mj-lt"/>
                          <a:ea typeface="+mn-ea"/>
                          <a:cs typeface="+mn-cs"/>
                        </a:rPr>
                        <a:t>BTS NDRC</a:t>
                      </a:r>
                      <a:r>
                        <a:rPr lang="fr-FR" sz="1200" b="0" i="0" kern="1200" baseline="0" dirty="0" smtClean="0">
                          <a:solidFill>
                            <a:schemeClr val="dk1"/>
                          </a:solidFill>
                          <a:latin typeface="+mj-lt"/>
                          <a:ea typeface="+mn-ea"/>
                          <a:cs typeface="+mn-cs"/>
                        </a:rPr>
                        <a:t> / </a:t>
                      </a:r>
                      <a:r>
                        <a:rPr lang="fr-FR" sz="1200" b="0" i="0" kern="1200" dirty="0" smtClean="0">
                          <a:solidFill>
                            <a:schemeClr val="dk1"/>
                          </a:solidFill>
                          <a:latin typeface="+mj-lt"/>
                          <a:ea typeface="+mn-ea"/>
                          <a:cs typeface="+mn-cs"/>
                        </a:rPr>
                        <a:t>BTS Banque</a:t>
                      </a:r>
                      <a:r>
                        <a:rPr lang="fr-FR" sz="1200" b="0" i="0" kern="1200" baseline="0" dirty="0" smtClean="0">
                          <a:solidFill>
                            <a:schemeClr val="dk1"/>
                          </a:solidFill>
                          <a:latin typeface="+mj-lt"/>
                          <a:ea typeface="+mn-ea"/>
                          <a:cs typeface="+mn-cs"/>
                        </a:rPr>
                        <a:t> / </a:t>
                      </a:r>
                      <a:r>
                        <a:rPr lang="fr-FR" sz="1200" b="0" i="0" kern="1200" dirty="0" smtClean="0">
                          <a:solidFill>
                            <a:schemeClr val="dk1"/>
                          </a:solidFill>
                          <a:latin typeface="+mj-lt"/>
                          <a:ea typeface="+mn-ea"/>
                          <a:cs typeface="+mn-cs"/>
                        </a:rPr>
                        <a:t>BTS SIO</a:t>
                      </a:r>
                      <a:r>
                        <a:rPr lang="fr-FR" sz="1200" b="0" i="0" kern="1200" baseline="0" dirty="0" smtClean="0">
                          <a:solidFill>
                            <a:schemeClr val="dk1"/>
                          </a:solidFill>
                          <a:latin typeface="+mj-lt"/>
                          <a:ea typeface="+mn-ea"/>
                          <a:cs typeface="+mn-cs"/>
                        </a:rPr>
                        <a:t> / </a:t>
                      </a:r>
                      <a:r>
                        <a:rPr lang="fr-FR" sz="1200" b="0" i="0" kern="1200" dirty="0" smtClean="0">
                          <a:solidFill>
                            <a:schemeClr val="dk1"/>
                          </a:solidFill>
                          <a:latin typeface="+mj-lt"/>
                          <a:ea typeface="+mn-ea"/>
                          <a:cs typeface="+mn-cs"/>
                        </a:rPr>
                        <a:t>DCG</a:t>
                      </a:r>
                    </a:p>
                    <a:p>
                      <a:pPr lvl="0" algn="ctr"/>
                      <a:r>
                        <a:rPr lang="fr-FR" sz="1200" b="0" i="0" kern="1200" dirty="0" smtClean="0">
                          <a:solidFill>
                            <a:schemeClr val="dk1"/>
                          </a:solidFill>
                          <a:latin typeface="+mj-lt"/>
                          <a:ea typeface="+mn-ea"/>
                          <a:cs typeface="+mn-cs"/>
                        </a:rPr>
                        <a:t>Répartition filles / garçons : Filles : 54%</a:t>
                      </a:r>
                      <a:r>
                        <a:rPr lang="fr-FR" sz="1200" b="0" i="0" kern="1200" baseline="0" dirty="0" smtClean="0">
                          <a:solidFill>
                            <a:schemeClr val="dk1"/>
                          </a:solidFill>
                          <a:latin typeface="+mj-lt"/>
                          <a:ea typeface="+mn-ea"/>
                          <a:cs typeface="+mn-cs"/>
                        </a:rPr>
                        <a:t> - </a:t>
                      </a:r>
                      <a:r>
                        <a:rPr lang="fr-FR" sz="1200" b="0" i="0" kern="1200" dirty="0" smtClean="0">
                          <a:solidFill>
                            <a:schemeClr val="dk1"/>
                          </a:solidFill>
                          <a:latin typeface="+mj-lt"/>
                          <a:ea typeface="+mn-ea"/>
                          <a:cs typeface="+mn-cs"/>
                        </a:rPr>
                        <a:t>Garçons : 46%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tcPr>
                </a:tc>
                <a:extLst>
                  <a:ext uri="{0D108BD9-81ED-4DB2-BD59-A6C34878D82A}">
                    <a16:rowId xmlns:a16="http://schemas.microsoft.com/office/drawing/2014/main" xmlns="" val="10001"/>
                  </a:ext>
                </a:extLst>
              </a:tr>
              <a:tr h="638589">
                <a:tc>
                  <a:txBody>
                    <a:bodyPr/>
                    <a:lstStyle/>
                    <a:p>
                      <a:pPr algn="ctr"/>
                      <a:r>
                        <a:rPr lang="fr-FR" sz="1600" dirty="0" smtClean="0">
                          <a:latin typeface="Arial Black"/>
                          <a:cs typeface="Arial Black"/>
                        </a:rPr>
                        <a:t>SECTEUR DE RECRUTEMENT</a:t>
                      </a:r>
                      <a:endParaRPr lang="fr-FR" sz="1600" dirty="0">
                        <a:latin typeface="Arial Black"/>
                        <a:cs typeface="Arial Black"/>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r>
                        <a:rPr lang="fr-FR" sz="1200" b="0" i="0" kern="1200" dirty="0" smtClean="0">
                          <a:solidFill>
                            <a:schemeClr val="dk1"/>
                          </a:solidFill>
                          <a:latin typeface="+mn-lt"/>
                          <a:ea typeface="+mn-ea"/>
                          <a:cs typeface="+mn-cs"/>
                        </a:rPr>
                        <a:t>Recrutement sur l'ensemble de la Région Académique PACA</a:t>
                      </a:r>
                    </a:p>
                    <a:p>
                      <a:pPr lvl="1"/>
                      <a:r>
                        <a:rPr lang="fr-FR" sz="1200" b="0" i="0" kern="1200" dirty="0" smtClean="0">
                          <a:solidFill>
                            <a:schemeClr val="dk1"/>
                          </a:solidFill>
                          <a:latin typeface="+mn-lt"/>
                          <a:ea typeface="+mn-ea"/>
                          <a:cs typeface="+mn-cs"/>
                        </a:rPr>
                        <a:t>Nombre de collèges : 79</a:t>
                      </a:r>
                    </a:p>
                    <a:p>
                      <a:pPr lvl="1"/>
                      <a:r>
                        <a:rPr lang="fr-FR" sz="1200" b="0" i="0" kern="1200" dirty="0" smtClean="0">
                          <a:solidFill>
                            <a:schemeClr val="dk1"/>
                          </a:solidFill>
                          <a:latin typeface="+mn-lt"/>
                          <a:ea typeface="+mn-ea"/>
                          <a:cs typeface="+mn-cs"/>
                        </a:rPr>
                        <a:t>Nombre de lycées : 104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tcPr>
                </a:tc>
                <a:extLst>
                  <a:ext uri="{0D108BD9-81ED-4DB2-BD59-A6C34878D82A}">
                    <a16:rowId xmlns:a16="http://schemas.microsoft.com/office/drawing/2014/main" xmlns="" val="10003"/>
                  </a:ext>
                </a:extLst>
              </a:tr>
              <a:tr h="2119917">
                <a:tc>
                  <a:txBody>
                    <a:bodyPr/>
                    <a:lstStyle/>
                    <a:p>
                      <a:pPr algn="ctr"/>
                      <a:r>
                        <a:rPr lang="fr-FR" sz="1600" dirty="0">
                          <a:latin typeface="Arial Black"/>
                          <a:cs typeface="Arial Black"/>
                        </a:rPr>
                        <a:t>CSP</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r>
                        <a:rPr lang="fr-FR" sz="1200" b="0" i="0" kern="1200" dirty="0" smtClean="0">
                          <a:solidFill>
                            <a:schemeClr val="dk1"/>
                          </a:solidFill>
                          <a:latin typeface="+mn-lt"/>
                          <a:ea typeface="+mn-ea"/>
                          <a:cs typeface="+mn-cs"/>
                        </a:rPr>
                        <a:t>LGT     Cadres supérieurs et enseignants   31.1%</a:t>
                      </a:r>
                    </a:p>
                    <a:p>
                      <a:pPr lvl="1"/>
                      <a:r>
                        <a:rPr lang="fr-FR" sz="1200" b="0" i="0" kern="1200" dirty="0" smtClean="0">
                          <a:solidFill>
                            <a:schemeClr val="dk1"/>
                          </a:solidFill>
                          <a:latin typeface="+mn-lt"/>
                          <a:ea typeface="+mn-ea"/>
                          <a:cs typeface="+mn-cs"/>
                        </a:rPr>
                        <a:t>Cadres moyens 12.4%</a:t>
                      </a:r>
                    </a:p>
                    <a:p>
                      <a:pPr lvl="1"/>
                      <a:r>
                        <a:rPr lang="fr-FR" sz="1200" b="0" i="0" kern="1200" dirty="0" smtClean="0">
                          <a:solidFill>
                            <a:schemeClr val="dk1"/>
                          </a:solidFill>
                          <a:latin typeface="+mn-lt"/>
                          <a:ea typeface="+mn-ea"/>
                          <a:cs typeface="+mn-cs"/>
                        </a:rPr>
                        <a:t>Employés, artisans, commerçants et agriculteurs   30.2%</a:t>
                      </a:r>
                    </a:p>
                    <a:p>
                      <a:pPr lvl="1"/>
                      <a:r>
                        <a:rPr lang="fr-FR" sz="1200" b="0" i="0" kern="1200" dirty="0" smtClean="0">
                          <a:solidFill>
                            <a:schemeClr val="dk1"/>
                          </a:solidFill>
                          <a:latin typeface="+mn-lt"/>
                          <a:ea typeface="+mn-ea"/>
                          <a:cs typeface="+mn-cs"/>
                        </a:rPr>
                        <a:t>Ouvriers et inactifs   23.7%</a:t>
                      </a:r>
                    </a:p>
                    <a:p>
                      <a:pPr lvl="1"/>
                      <a:r>
                        <a:rPr lang="fr-FR" sz="1200" b="0" i="0" kern="1200" dirty="0" smtClean="0">
                          <a:solidFill>
                            <a:schemeClr val="dk1"/>
                          </a:solidFill>
                          <a:latin typeface="+mn-lt"/>
                          <a:ea typeface="+mn-ea"/>
                          <a:cs typeface="+mn-cs"/>
                        </a:rPr>
                        <a:t>Non renseignée  2.6%</a:t>
                      </a:r>
                    </a:p>
                    <a:p>
                      <a:pPr lvl="1"/>
                      <a:endParaRPr lang="fr-FR" sz="1200" b="0" i="0" kern="1200" dirty="0" smtClean="0">
                        <a:solidFill>
                          <a:schemeClr val="dk1"/>
                        </a:solidFill>
                        <a:latin typeface="+mn-lt"/>
                        <a:ea typeface="+mn-ea"/>
                        <a:cs typeface="+mn-cs"/>
                      </a:endParaRPr>
                    </a:p>
                    <a:p>
                      <a:r>
                        <a:rPr lang="fr-FR" sz="1200" b="0" i="0" kern="1200" dirty="0" smtClean="0">
                          <a:solidFill>
                            <a:schemeClr val="dk1"/>
                          </a:solidFill>
                          <a:latin typeface="+mn-lt"/>
                          <a:ea typeface="+mn-ea"/>
                          <a:cs typeface="+mn-cs"/>
                        </a:rPr>
                        <a:t>LP</a:t>
                      </a:r>
                      <a:r>
                        <a:rPr lang="fr-FR" sz="1200" b="0" i="0" kern="1200" baseline="0" dirty="0" smtClean="0">
                          <a:solidFill>
                            <a:schemeClr val="dk1"/>
                          </a:solidFill>
                          <a:latin typeface="+mn-lt"/>
                          <a:ea typeface="+mn-ea"/>
                          <a:cs typeface="+mn-cs"/>
                        </a:rPr>
                        <a:t>        </a:t>
                      </a:r>
                      <a:r>
                        <a:rPr lang="fr-FR" sz="1200" b="0" i="0" kern="1200" dirty="0" smtClean="0">
                          <a:solidFill>
                            <a:schemeClr val="dk1"/>
                          </a:solidFill>
                          <a:latin typeface="+mn-lt"/>
                          <a:ea typeface="+mn-ea"/>
                          <a:cs typeface="+mn-cs"/>
                        </a:rPr>
                        <a:t>Cadres supérieurs et enseignants   25.8%</a:t>
                      </a:r>
                    </a:p>
                    <a:p>
                      <a:pPr lvl="1"/>
                      <a:r>
                        <a:rPr lang="fr-FR" sz="1200" b="0" i="0" kern="1200" dirty="0" smtClean="0">
                          <a:solidFill>
                            <a:schemeClr val="dk1"/>
                          </a:solidFill>
                          <a:latin typeface="+mn-lt"/>
                          <a:ea typeface="+mn-ea"/>
                          <a:cs typeface="+mn-cs"/>
                        </a:rPr>
                        <a:t>Cadres moyens    6%</a:t>
                      </a:r>
                    </a:p>
                    <a:p>
                      <a:pPr lvl="1"/>
                      <a:r>
                        <a:rPr lang="fr-FR" sz="1200" b="0" i="0" kern="1200" dirty="0" smtClean="0">
                          <a:solidFill>
                            <a:schemeClr val="dk1"/>
                          </a:solidFill>
                          <a:latin typeface="+mn-lt"/>
                          <a:ea typeface="+mn-ea"/>
                          <a:cs typeface="+mn-cs"/>
                        </a:rPr>
                        <a:t>Employés, artisans, commerçants et agriculteurs   50.3%</a:t>
                      </a:r>
                    </a:p>
                    <a:p>
                      <a:pPr lvl="1"/>
                      <a:r>
                        <a:rPr lang="fr-FR" sz="1200" b="0" i="0" kern="1200" dirty="0" smtClean="0">
                          <a:solidFill>
                            <a:schemeClr val="dk1"/>
                          </a:solidFill>
                          <a:latin typeface="+mn-lt"/>
                          <a:ea typeface="+mn-ea"/>
                          <a:cs typeface="+mn-cs"/>
                        </a:rPr>
                        <a:t>Ouvriers et inactifs   11.3%</a:t>
                      </a:r>
                    </a:p>
                    <a:p>
                      <a:pPr lvl="1"/>
                      <a:r>
                        <a:rPr lang="fr-FR" sz="1200" b="0" i="0" kern="1200" dirty="0" smtClean="0">
                          <a:solidFill>
                            <a:schemeClr val="dk1"/>
                          </a:solidFill>
                          <a:latin typeface="+mn-lt"/>
                          <a:ea typeface="+mn-ea"/>
                          <a:cs typeface="+mn-cs"/>
                        </a:rPr>
                        <a:t>Non renseignée   6.6%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tcPr>
                </a:tc>
                <a:extLst>
                  <a:ext uri="{0D108BD9-81ED-4DB2-BD59-A6C34878D82A}">
                    <a16:rowId xmlns:a16="http://schemas.microsoft.com/office/drawing/2014/main" xmlns="" val="10004"/>
                  </a:ext>
                </a:extLst>
              </a:tr>
              <a:tr h="457200">
                <a:tc>
                  <a:txBody>
                    <a:bodyPr/>
                    <a:lstStyle/>
                    <a:p>
                      <a:pPr algn="ctr"/>
                      <a:r>
                        <a:rPr lang="fr-FR" sz="1600" dirty="0">
                          <a:latin typeface="Arial Black"/>
                          <a:cs typeface="Arial Black"/>
                        </a:rPr>
                        <a:t>BOURSIERS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i="1" dirty="0" smtClean="0">
                          <a:solidFill>
                            <a:schemeClr val="bg1">
                              <a:lumMod val="50000"/>
                            </a:schemeClr>
                          </a:solidFill>
                          <a:latin typeface="Arial"/>
                          <a:cs typeface="Arial"/>
                        </a:rPr>
                        <a:t> </a:t>
                      </a:r>
                      <a:r>
                        <a:rPr lang="fr-FR" sz="1200" b="0" i="0" kern="1200" dirty="0" smtClean="0">
                          <a:solidFill>
                            <a:schemeClr val="dk1"/>
                          </a:solidFill>
                          <a:latin typeface="+mj-lt"/>
                          <a:ea typeface="+mn-ea"/>
                          <a:cs typeface="+mn-cs"/>
                        </a:rPr>
                        <a:t>Taux de boursiers : 35.88%</a:t>
                      </a:r>
                    </a:p>
                    <a:p>
                      <a:pPr lvl="1" algn="ctr"/>
                      <a:r>
                        <a:rPr lang="fr-FR" sz="1200" b="0" i="0" kern="1200" dirty="0" smtClean="0">
                          <a:solidFill>
                            <a:schemeClr val="dk1"/>
                          </a:solidFill>
                          <a:latin typeface="+mj-lt"/>
                          <a:ea typeface="+mn-ea"/>
                          <a:cs typeface="+mn-cs"/>
                        </a:rPr>
                        <a:t>Enseignement secondaire : 22.8%</a:t>
                      </a:r>
                      <a:r>
                        <a:rPr lang="fr-FR" sz="1200" b="0" i="0" kern="1200" baseline="0" dirty="0" smtClean="0">
                          <a:solidFill>
                            <a:schemeClr val="dk1"/>
                          </a:solidFill>
                          <a:latin typeface="+mj-lt"/>
                          <a:ea typeface="+mn-ea"/>
                          <a:cs typeface="+mn-cs"/>
                        </a:rPr>
                        <a:t> - </a:t>
                      </a:r>
                      <a:r>
                        <a:rPr lang="fr-FR" sz="1200" b="0" i="0" kern="1200" dirty="0" smtClean="0">
                          <a:solidFill>
                            <a:schemeClr val="dk1"/>
                          </a:solidFill>
                          <a:latin typeface="+mj-lt"/>
                          <a:ea typeface="+mn-ea"/>
                          <a:cs typeface="+mn-cs"/>
                        </a:rPr>
                        <a:t>Enseignement supérieur : 46.5%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tcPr>
                </a:tc>
                <a:extLst>
                  <a:ext uri="{0D108BD9-81ED-4DB2-BD59-A6C34878D82A}">
                    <a16:rowId xmlns:a16="http://schemas.microsoft.com/office/drawing/2014/main" xmlns="" val="10005"/>
                  </a:ext>
                </a:extLst>
              </a:tr>
              <a:tr h="1551306">
                <a:tc>
                  <a:txBody>
                    <a:bodyPr/>
                    <a:lstStyle/>
                    <a:p>
                      <a:pPr algn="ctr"/>
                      <a:r>
                        <a:rPr lang="fr-FR" sz="1600" dirty="0">
                          <a:latin typeface="Arial Black"/>
                          <a:cs typeface="Arial Black"/>
                        </a:rPr>
                        <a:t>RÉSULTATS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tcPr>
                </a:tc>
                <a:tc>
                  <a:txBody>
                    <a:bodyPr/>
                    <a:lstStyle/>
                    <a:p>
                      <a:pPr algn="ctr"/>
                      <a:r>
                        <a:rPr lang="fr-FR" sz="1200" b="0" i="0" kern="1200" dirty="0" smtClean="0">
                          <a:solidFill>
                            <a:schemeClr val="dk1"/>
                          </a:solidFill>
                          <a:latin typeface="+mn-lt"/>
                          <a:ea typeface="+mn-ea"/>
                          <a:cs typeface="+mn-cs"/>
                        </a:rPr>
                        <a:t>Filières enseignement secondaire : </a:t>
                      </a:r>
                    </a:p>
                    <a:p>
                      <a:r>
                        <a:rPr lang="fr-FR" sz="1200" b="0" i="0" kern="1200" dirty="0" smtClean="0">
                          <a:solidFill>
                            <a:schemeClr val="dk1"/>
                          </a:solidFill>
                          <a:latin typeface="+mn-lt"/>
                          <a:ea typeface="+mn-ea"/>
                          <a:cs typeface="+mn-cs"/>
                        </a:rPr>
                        <a:t>Bac Général 100%</a:t>
                      </a:r>
                    </a:p>
                    <a:p>
                      <a:pPr lvl="0"/>
                      <a:r>
                        <a:rPr lang="fr-FR" sz="1200" b="0" i="0" kern="1200" dirty="0" smtClean="0">
                          <a:solidFill>
                            <a:schemeClr val="dk1"/>
                          </a:solidFill>
                          <a:latin typeface="+mn-lt"/>
                          <a:ea typeface="+mn-ea"/>
                          <a:cs typeface="+mn-cs"/>
                        </a:rPr>
                        <a:t>Bac Technologique</a:t>
                      </a:r>
                      <a:r>
                        <a:rPr lang="fr-FR" sz="1200" b="0" i="0" kern="1200" baseline="0" dirty="0" smtClean="0">
                          <a:solidFill>
                            <a:schemeClr val="dk1"/>
                          </a:solidFill>
                          <a:latin typeface="+mn-lt"/>
                          <a:ea typeface="+mn-ea"/>
                          <a:cs typeface="+mn-cs"/>
                        </a:rPr>
                        <a:t>                 </a:t>
                      </a:r>
                      <a:r>
                        <a:rPr lang="fr-FR" sz="1200" b="0" i="0" kern="1200" dirty="0" smtClean="0">
                          <a:solidFill>
                            <a:schemeClr val="dk1"/>
                          </a:solidFill>
                          <a:latin typeface="+mn-lt"/>
                          <a:ea typeface="+mn-ea"/>
                          <a:cs typeface="+mn-cs"/>
                        </a:rPr>
                        <a:t>STMG100%</a:t>
                      </a:r>
                    </a:p>
                    <a:p>
                      <a:pPr lvl="3"/>
                      <a:r>
                        <a:rPr lang="fr-FR" sz="1200" b="0" i="0" kern="1200" dirty="0" smtClean="0">
                          <a:solidFill>
                            <a:schemeClr val="dk1"/>
                          </a:solidFill>
                          <a:latin typeface="+mn-lt"/>
                          <a:ea typeface="+mn-ea"/>
                          <a:cs typeface="+mn-cs"/>
                        </a:rPr>
                        <a:t>              ST2S 100%</a:t>
                      </a:r>
                    </a:p>
                    <a:p>
                      <a:pPr lvl="0"/>
                      <a:r>
                        <a:rPr lang="fr-FR" sz="1200" b="0" i="0" kern="1200" dirty="0" smtClean="0">
                          <a:solidFill>
                            <a:schemeClr val="dk1"/>
                          </a:solidFill>
                          <a:latin typeface="+mn-lt"/>
                          <a:ea typeface="+mn-ea"/>
                          <a:cs typeface="+mn-cs"/>
                        </a:rPr>
                        <a:t>Bac Professionnel </a:t>
                      </a:r>
                      <a:r>
                        <a:rPr lang="fr-FR" sz="1200" b="0" i="0" kern="1200" baseline="0" dirty="0" smtClean="0">
                          <a:solidFill>
                            <a:schemeClr val="dk1"/>
                          </a:solidFill>
                          <a:latin typeface="+mn-lt"/>
                          <a:ea typeface="+mn-ea"/>
                          <a:cs typeface="+mn-cs"/>
                        </a:rPr>
                        <a:t>                  </a:t>
                      </a:r>
                      <a:r>
                        <a:rPr lang="fr-FR" sz="1200" b="0" i="0" kern="1200" dirty="0" smtClean="0">
                          <a:solidFill>
                            <a:schemeClr val="dk1"/>
                          </a:solidFill>
                          <a:latin typeface="+mn-lt"/>
                          <a:ea typeface="+mn-ea"/>
                          <a:cs typeface="+mn-cs"/>
                        </a:rPr>
                        <a:t>Commerce : 100%</a:t>
                      </a:r>
                    </a:p>
                    <a:p>
                      <a:pPr lvl="3"/>
                      <a:r>
                        <a:rPr lang="fr-FR" sz="1200" b="0" i="0" kern="1200" dirty="0" smtClean="0">
                          <a:solidFill>
                            <a:schemeClr val="dk1"/>
                          </a:solidFill>
                          <a:latin typeface="+mn-lt"/>
                          <a:ea typeface="+mn-ea"/>
                          <a:cs typeface="+mn-cs"/>
                        </a:rPr>
                        <a:t>              Gestion-Administration : 91.6%</a:t>
                      </a:r>
                    </a:p>
                    <a:p>
                      <a:pPr lvl="0"/>
                      <a:endParaRPr lang="fr-FR" sz="1200" b="0" i="0" kern="1200" dirty="0" smtClean="0">
                        <a:solidFill>
                          <a:schemeClr val="dk1"/>
                        </a:solidFill>
                        <a:latin typeface="+mn-lt"/>
                        <a:ea typeface="+mn-ea"/>
                        <a:cs typeface="+mn-cs"/>
                      </a:endParaRPr>
                    </a:p>
                    <a:p>
                      <a:pPr lvl="0" algn="ctr"/>
                      <a:r>
                        <a:rPr lang="fr-FR" sz="1200" b="0" i="0" kern="1200" dirty="0" smtClean="0">
                          <a:solidFill>
                            <a:schemeClr val="dk1"/>
                          </a:solidFill>
                          <a:latin typeface="+mn-lt"/>
                          <a:ea typeface="+mn-ea"/>
                          <a:cs typeface="+mn-cs"/>
                        </a:rPr>
                        <a:t>BTS SAM 70.8%</a:t>
                      </a:r>
                      <a:r>
                        <a:rPr lang="fr-FR" sz="1200" b="0" i="0" kern="1200" baseline="0" dirty="0" smtClean="0">
                          <a:solidFill>
                            <a:schemeClr val="dk1"/>
                          </a:solidFill>
                          <a:latin typeface="+mn-lt"/>
                          <a:ea typeface="+mn-ea"/>
                          <a:cs typeface="+mn-cs"/>
                        </a:rPr>
                        <a:t>  - </a:t>
                      </a:r>
                      <a:r>
                        <a:rPr lang="fr-FR" sz="1200" b="0" i="0" kern="1200" dirty="0" smtClean="0">
                          <a:solidFill>
                            <a:schemeClr val="dk1"/>
                          </a:solidFill>
                          <a:latin typeface="+mn-lt"/>
                          <a:ea typeface="+mn-ea"/>
                          <a:cs typeface="+mn-cs"/>
                        </a:rPr>
                        <a:t>BTS Tourisme 100%</a:t>
                      </a:r>
                      <a:r>
                        <a:rPr lang="fr-FR" sz="1200" b="0" i="0" kern="1200" baseline="0" dirty="0" smtClean="0">
                          <a:solidFill>
                            <a:schemeClr val="dk1"/>
                          </a:solidFill>
                          <a:latin typeface="+mn-lt"/>
                          <a:ea typeface="+mn-ea"/>
                          <a:cs typeface="+mn-cs"/>
                        </a:rPr>
                        <a:t>  - </a:t>
                      </a:r>
                      <a:r>
                        <a:rPr lang="fr-FR" sz="1200" b="0" i="0" kern="1200" dirty="0" smtClean="0">
                          <a:solidFill>
                            <a:schemeClr val="dk1"/>
                          </a:solidFill>
                          <a:latin typeface="+mn-lt"/>
                          <a:ea typeface="+mn-ea"/>
                          <a:cs typeface="+mn-cs"/>
                        </a:rPr>
                        <a:t>BTS NDRC 88.9%</a:t>
                      </a:r>
                      <a:r>
                        <a:rPr lang="fr-FR" sz="1200" b="0" i="0" kern="1200" baseline="0" dirty="0" smtClean="0">
                          <a:solidFill>
                            <a:schemeClr val="dk1"/>
                          </a:solidFill>
                          <a:latin typeface="+mn-lt"/>
                          <a:ea typeface="+mn-ea"/>
                          <a:cs typeface="+mn-cs"/>
                        </a:rPr>
                        <a:t>  - </a:t>
                      </a:r>
                      <a:r>
                        <a:rPr lang="fr-FR" sz="1200" b="0" i="0" kern="1200" dirty="0" smtClean="0">
                          <a:solidFill>
                            <a:schemeClr val="dk1"/>
                          </a:solidFill>
                          <a:latin typeface="+mn-lt"/>
                          <a:ea typeface="+mn-ea"/>
                          <a:cs typeface="+mn-cs"/>
                        </a:rPr>
                        <a:t>BTS Banque 94.7%</a:t>
                      </a:r>
                      <a:r>
                        <a:rPr lang="fr-FR" sz="1200" b="0" i="0" kern="1200" baseline="0" dirty="0" smtClean="0">
                          <a:solidFill>
                            <a:schemeClr val="dk1"/>
                          </a:solidFill>
                          <a:latin typeface="+mn-lt"/>
                          <a:ea typeface="+mn-ea"/>
                          <a:cs typeface="+mn-cs"/>
                        </a:rPr>
                        <a:t> -  </a:t>
                      </a:r>
                      <a:r>
                        <a:rPr lang="fr-FR" sz="1200" b="0" i="0" kern="1200" dirty="0" smtClean="0">
                          <a:solidFill>
                            <a:schemeClr val="dk1"/>
                          </a:solidFill>
                          <a:latin typeface="+mn-lt"/>
                          <a:ea typeface="+mn-ea"/>
                          <a:cs typeface="+mn-cs"/>
                        </a:rPr>
                        <a:t>BTS SIO 97%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9788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xmlns="" val="3322635111"/>
              </p:ext>
            </p:extLst>
          </p:nvPr>
        </p:nvGraphicFramePr>
        <p:xfrm>
          <a:off x="0" y="0"/>
          <a:ext cx="9144000" cy="6858000"/>
        </p:xfrm>
        <a:graphic>
          <a:graphicData uri="http://schemas.openxmlformats.org/drawingml/2006/table">
            <a:tbl>
              <a:tblPr firstRow="1" bandRow="1">
                <a:tableStyleId>{3C2FFA5D-87B4-456A-9821-1D502468CF0F}</a:tableStyleId>
              </a:tblPr>
              <a:tblGrid>
                <a:gridCol w="351216">
                  <a:extLst>
                    <a:ext uri="{9D8B030D-6E8A-4147-A177-3AD203B41FA5}">
                      <a16:colId xmlns:a16="http://schemas.microsoft.com/office/drawing/2014/main" xmlns="" val="20000"/>
                    </a:ext>
                  </a:extLst>
                </a:gridCol>
                <a:gridCol w="1191464">
                  <a:extLst>
                    <a:ext uri="{9D8B030D-6E8A-4147-A177-3AD203B41FA5}">
                      <a16:colId xmlns:a16="http://schemas.microsoft.com/office/drawing/2014/main" xmlns="" val="20001"/>
                    </a:ext>
                  </a:extLst>
                </a:gridCol>
                <a:gridCol w="2435879">
                  <a:extLst>
                    <a:ext uri="{9D8B030D-6E8A-4147-A177-3AD203B41FA5}">
                      <a16:colId xmlns:a16="http://schemas.microsoft.com/office/drawing/2014/main" xmlns="" val="20002"/>
                    </a:ext>
                  </a:extLst>
                </a:gridCol>
                <a:gridCol w="2624512">
                  <a:extLst>
                    <a:ext uri="{9D8B030D-6E8A-4147-A177-3AD203B41FA5}">
                      <a16:colId xmlns:a16="http://schemas.microsoft.com/office/drawing/2014/main" xmlns="" val="20003"/>
                    </a:ext>
                  </a:extLst>
                </a:gridCol>
                <a:gridCol w="2540929">
                  <a:extLst>
                    <a:ext uri="{9D8B030D-6E8A-4147-A177-3AD203B41FA5}">
                      <a16:colId xmlns:a16="http://schemas.microsoft.com/office/drawing/2014/main" xmlns="" val="20004"/>
                    </a:ext>
                  </a:extLst>
                </a:gridCol>
              </a:tblGrid>
              <a:tr h="565936">
                <a:tc gridSpan="5">
                  <a:txBody>
                    <a:bodyPr/>
                    <a:lstStyle/>
                    <a:p>
                      <a:pPr algn="ctr"/>
                      <a:r>
                        <a:rPr lang="fr-FR" dirty="0">
                          <a:solidFill>
                            <a:schemeClr val="tx1"/>
                          </a:solidFill>
                          <a:latin typeface="Arial Black" pitchFamily="34" charset="0"/>
                        </a:rPr>
                        <a:t>CARACTÉRISTIQUES DES ÉLÈVES EN EPS - LGT</a:t>
                      </a:r>
                      <a:endParaRPr lang="fr-FR" dirty="0">
                        <a:solidFill>
                          <a:schemeClr val="tx1"/>
                        </a:solidFill>
                        <a:latin typeface="Arial Black" pitchFamily="34" charset="0"/>
                        <a:cs typeface="Arial Black"/>
                      </a:endParaRPr>
                    </a:p>
                  </a:txBody>
                  <a:tcPr anchor="ctr">
                    <a:solidFill>
                      <a:schemeClr val="tx2"/>
                    </a:solidFill>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00"/>
                  </a:ext>
                </a:extLst>
              </a:tr>
              <a:tr h="1253836">
                <a:tc gridSpan="2">
                  <a:txBody>
                    <a:bodyPr/>
                    <a:lstStyle/>
                    <a:p>
                      <a:endParaRPr lang="fr-FR" sz="1400" i="1" dirty="0">
                        <a:solidFill>
                          <a:srgbClr val="000000"/>
                        </a:solidFill>
                        <a:latin typeface="Arial Black" pitchFamily="34" charset="0"/>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fr-FR"/>
                    </a:p>
                  </a:txBody>
                  <a:tcPr/>
                </a:tc>
                <a:tc>
                  <a:txBody>
                    <a:bodyPr/>
                    <a:lstStyle/>
                    <a:p>
                      <a:pPr algn="ctr"/>
                      <a:r>
                        <a:rPr lang="fr-FR" sz="1400" dirty="0">
                          <a:latin typeface="Arial Black" pitchFamily="34" charset="0"/>
                        </a:rPr>
                        <a:t>« Moteur </a:t>
                      </a:r>
                      <a:r>
                        <a:rPr lang="fr-FR" sz="1400" dirty="0" smtClean="0">
                          <a:latin typeface="Arial Black" pitchFamily="34" charset="0"/>
                        </a:rPr>
                        <a:t>»</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400" dirty="0">
                          <a:latin typeface="Arial Black" pitchFamily="34" charset="0"/>
                        </a:rPr>
                        <a:t>« Méthodologique »</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400" dirty="0">
                          <a:latin typeface="Arial Black" pitchFamily="34" charset="0"/>
                        </a:rPr>
                        <a:t>« Social »</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1"/>
                  </a:ext>
                </a:extLst>
              </a:tr>
              <a:tr h="897968">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a:t>Lycée</a:t>
                      </a:r>
                      <a:endParaRPr lang="fr-FR" sz="1200" dirty="0">
                        <a:solidFill>
                          <a:srgbClr val="000000"/>
                        </a:solidFill>
                        <a:latin typeface="Arial Black"/>
                        <a:cs typeface="Arial Black"/>
                      </a:endParaRPr>
                    </a:p>
                  </a:txBody>
                  <a:tcPr vert="vert27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a:latin typeface="Arial Black" pitchFamily="34" charset="0"/>
                        </a:rPr>
                        <a:t>2</a:t>
                      </a:r>
                      <a:r>
                        <a:rPr lang="fr-FR" sz="1400" baseline="30000" dirty="0">
                          <a:latin typeface="Arial Black" pitchFamily="34" charset="0"/>
                        </a:rPr>
                        <a:t>nde</a:t>
                      </a:r>
                      <a:r>
                        <a:rPr lang="fr-FR" sz="1400" baseline="0" dirty="0">
                          <a:latin typeface="Arial Black" pitchFamily="34" charset="0"/>
                        </a:rPr>
                        <a:t> </a:t>
                      </a:r>
                      <a:r>
                        <a:rPr lang="fr-FR" sz="1400" dirty="0">
                          <a:latin typeface="Arial Black" pitchFamily="34" charset="0"/>
                        </a:rPr>
                        <a:t>:</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Hétérogène, </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Peu</a:t>
                      </a:r>
                      <a:r>
                        <a:rPr lang="fr-FR" sz="1200" baseline="0" dirty="0" smtClean="0"/>
                        <a:t> autonomes et peu organisés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Bonne entente majoritairement.  Forme de groupement assez simples à réaliser.</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2"/>
                  </a:ext>
                </a:extLst>
              </a:tr>
              <a:tr h="883191">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a:latin typeface="Arial Black"/>
                        <a:cs typeface="Arial Black"/>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a:latin typeface="Arial Black" pitchFamily="34" charset="0"/>
                        </a:rPr>
                        <a:t>1</a:t>
                      </a:r>
                      <a:r>
                        <a:rPr lang="fr-FR" sz="1400" baseline="30000" dirty="0">
                          <a:latin typeface="Arial Black" pitchFamily="34" charset="0"/>
                        </a:rPr>
                        <a:t>ère</a:t>
                      </a:r>
                      <a:r>
                        <a:rPr lang="fr-FR" sz="1400" dirty="0">
                          <a:latin typeface="Arial Black" pitchFamily="34" charset="0"/>
                        </a:rPr>
                        <a:t> </a:t>
                      </a:r>
                      <a:r>
                        <a:rPr lang="fr-FR" sz="1400" dirty="0" smtClean="0">
                          <a:latin typeface="Arial Black" pitchFamily="34" charset="0"/>
                        </a:rPr>
                        <a:t>G&amp;T:</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Investis</a:t>
                      </a:r>
                      <a:r>
                        <a:rPr lang="fr-FR" sz="1200" baseline="0" dirty="0" smtClean="0"/>
                        <a:t> </a:t>
                      </a:r>
                      <a:r>
                        <a:rPr lang="fr-FR" sz="1200" dirty="0" smtClean="0"/>
                        <a:t>mais pas toujours au niveau attendu de fin de seconde.</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Elèves leaders qui prennent en charge leurs</a:t>
                      </a:r>
                      <a:r>
                        <a:rPr lang="fr-FR" sz="1200" baseline="0" dirty="0" smtClean="0"/>
                        <a:t> </a:t>
                      </a:r>
                      <a:r>
                        <a:rPr lang="fr-FR" sz="1200" dirty="0" smtClean="0"/>
                        <a:t>camarades.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Quelques clans, forme de groupement moins</a:t>
                      </a:r>
                      <a:r>
                        <a:rPr lang="fr-FR" sz="1200" baseline="0" dirty="0" smtClean="0"/>
                        <a:t> bien acceptées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3"/>
                  </a:ext>
                </a:extLst>
              </a:tr>
              <a:tr h="1135531">
                <a:tc vMerge="1">
                  <a:txBody>
                    <a:bodyPr/>
                    <a:lstStyle/>
                    <a:p>
                      <a:endParaRPr lang="fr-F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latin typeface="Arial Black" pitchFamily="34" charset="0"/>
                        </a:rPr>
                        <a:t>Term. G&amp;T </a:t>
                      </a:r>
                      <a:r>
                        <a:rPr lang="fr-FR" sz="1400" dirty="0">
                          <a:latin typeface="Arial Black" pitchFamily="34" charset="0"/>
                        </a:rPr>
                        <a:t>:</a:t>
                      </a:r>
                    </a:p>
                    <a:p>
                      <a:pPr marL="0" marR="0" indent="0" algn="ctr" defTabSz="457200" rtl="0" eaLnBrk="1" fontAlgn="auto" latinLnBrk="0" hangingPunct="1">
                        <a:lnSpc>
                          <a:spcPct val="100000"/>
                        </a:lnSpc>
                        <a:spcBef>
                          <a:spcPts val="0"/>
                        </a:spcBef>
                        <a:spcAft>
                          <a:spcPts val="0"/>
                        </a:spcAft>
                        <a:buClrTx/>
                        <a:buSzTx/>
                        <a:buFontTx/>
                        <a:buNone/>
                        <a:tabLst/>
                        <a:defRPr/>
                      </a:pP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Investis et plutôt</a:t>
                      </a:r>
                      <a:r>
                        <a:rPr lang="fr-FR" sz="1200" baseline="0" dirty="0" smtClean="0"/>
                        <a:t> au niveau  attendu dans les activités choisies.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Autonomes et plutôt scolaires.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Bonne entente. Quelques</a:t>
                      </a:r>
                      <a:r>
                        <a:rPr lang="fr-FR" sz="1200" baseline="0" dirty="0" smtClean="0"/>
                        <a:t> choix d’activité sont motivés par le groupement au détriment du niveau réel moteur de l’élève.</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4"/>
                  </a:ext>
                </a:extLst>
              </a:tr>
              <a:tr h="1303212">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latin typeface="Arial Black" pitchFamily="34" charset="0"/>
                        </a:rPr>
                        <a:t>Option</a:t>
                      </a:r>
                      <a:r>
                        <a:rPr lang="fr-FR" sz="1400" baseline="0" dirty="0" smtClean="0">
                          <a:latin typeface="Arial Black" pitchFamily="34" charset="0"/>
                        </a:rPr>
                        <a:t> Sport</a:t>
                      </a:r>
                      <a:endParaRPr lang="fr-FR" sz="1400" dirty="0" smtClean="0">
                        <a:latin typeface="Arial Black"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latin typeface="Arial Black" pitchFamily="34" charset="0"/>
                        </a:rPr>
                        <a:t>(1ères et Terminales)</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fr-FR"/>
                    </a:p>
                  </a:txBody>
                  <a:tcPr/>
                </a:tc>
                <a:tc>
                  <a:txBody>
                    <a:bodyPr/>
                    <a:lstStyle/>
                    <a:p>
                      <a:r>
                        <a:rPr lang="fr-FR" sz="1200" dirty="0" smtClean="0"/>
                        <a:t>Hétérogène,</a:t>
                      </a:r>
                      <a:r>
                        <a:rPr lang="fr-FR" sz="1200" baseline="0" dirty="0" smtClean="0"/>
                        <a:t> bon niveau dans l’ensemble, investissement valorisé.</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Efficaces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Très bonne entente pour des élèves</a:t>
                      </a:r>
                      <a:r>
                        <a:rPr lang="fr-FR" sz="1200" baseline="0" dirty="0" smtClean="0"/>
                        <a:t> répartis sur 6 classes différentes.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8"/>
                  </a:ext>
                </a:extLst>
              </a:tr>
              <a:tr h="818326">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latin typeface="Arial Black" pitchFamily="34" charset="0"/>
                        </a:rPr>
                        <a:t>AS (filières G T et pro.)</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fr-FR"/>
                    </a:p>
                  </a:txBody>
                  <a:tcPr/>
                </a:tc>
                <a:tc gridSpan="3">
                  <a:txBody>
                    <a:bodyPr/>
                    <a:lstStyle/>
                    <a:p>
                      <a:r>
                        <a:rPr lang="fr-FR" sz="1200" dirty="0" smtClean="0"/>
                        <a:t>Années antérieures : Pas assez d’entrainement</a:t>
                      </a:r>
                      <a:r>
                        <a:rPr lang="fr-FR" sz="1200" baseline="0" dirty="0" smtClean="0"/>
                        <a:t> pour performer, s’organiser et tisser de réelles relations sociales.</a:t>
                      </a:r>
                      <a:endParaRPr lang="fr-FR" sz="1200"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fr-FR" sz="1200" dirty="0">
                        <a:solidFill>
                          <a:srgbClr val="000000"/>
                        </a:solidFill>
                        <a:latin typeface="Arial Black"/>
                        <a:cs typeface="Arial Black"/>
                      </a:endParaRPr>
                    </a:p>
                  </a:txBody>
                  <a:tcPr/>
                </a:tc>
                <a:tc hMerge="1">
                  <a:txBody>
                    <a:bodyPr/>
                    <a:lstStyle/>
                    <a:p>
                      <a:endParaRPr lang="fr-FR" sz="1200" dirty="0">
                        <a:solidFill>
                          <a:srgbClr val="000000"/>
                        </a:solidFill>
                        <a:latin typeface="Arial Black"/>
                        <a:cs typeface="Arial Black"/>
                      </a:endParaRPr>
                    </a:p>
                  </a:txBody>
                  <a:tcPr/>
                </a:tc>
              </a:tr>
            </a:tbl>
          </a:graphicData>
        </a:graphic>
      </p:graphicFrame>
    </p:spTree>
    <p:extLst>
      <p:ext uri="{BB962C8B-B14F-4D97-AF65-F5344CB8AC3E}">
        <p14:creationId xmlns:p14="http://schemas.microsoft.com/office/powerpoint/2010/main" xmlns="" val="198075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xmlns="" val="1151779742"/>
              </p:ext>
            </p:extLst>
          </p:nvPr>
        </p:nvGraphicFramePr>
        <p:xfrm>
          <a:off x="2" y="0"/>
          <a:ext cx="9143998" cy="6858000"/>
        </p:xfrm>
        <a:graphic>
          <a:graphicData uri="http://schemas.openxmlformats.org/drawingml/2006/table">
            <a:tbl>
              <a:tblPr firstRow="1" bandRow="1">
                <a:tableStyleId>{3C2FFA5D-87B4-456A-9821-1D502468CF0F}</a:tableStyleId>
              </a:tblPr>
              <a:tblGrid>
                <a:gridCol w="453912">
                  <a:extLst>
                    <a:ext uri="{9D8B030D-6E8A-4147-A177-3AD203B41FA5}">
                      <a16:colId xmlns:a16="http://schemas.microsoft.com/office/drawing/2014/main" xmlns="" val="20000"/>
                    </a:ext>
                  </a:extLst>
                </a:gridCol>
                <a:gridCol w="1140189">
                  <a:extLst>
                    <a:ext uri="{9D8B030D-6E8A-4147-A177-3AD203B41FA5}">
                      <a16:colId xmlns:a16="http://schemas.microsoft.com/office/drawing/2014/main" xmlns="" val="20001"/>
                    </a:ext>
                  </a:extLst>
                </a:gridCol>
                <a:gridCol w="2384456">
                  <a:extLst>
                    <a:ext uri="{9D8B030D-6E8A-4147-A177-3AD203B41FA5}">
                      <a16:colId xmlns:a16="http://schemas.microsoft.com/office/drawing/2014/main" xmlns="" val="20002"/>
                    </a:ext>
                  </a:extLst>
                </a:gridCol>
                <a:gridCol w="2624512">
                  <a:extLst>
                    <a:ext uri="{9D8B030D-6E8A-4147-A177-3AD203B41FA5}">
                      <a16:colId xmlns:a16="http://schemas.microsoft.com/office/drawing/2014/main" xmlns="" val="20003"/>
                    </a:ext>
                  </a:extLst>
                </a:gridCol>
                <a:gridCol w="2540929">
                  <a:extLst>
                    <a:ext uri="{9D8B030D-6E8A-4147-A177-3AD203B41FA5}">
                      <a16:colId xmlns:a16="http://schemas.microsoft.com/office/drawing/2014/main" xmlns="" val="20004"/>
                    </a:ext>
                  </a:extLst>
                </a:gridCol>
              </a:tblGrid>
              <a:tr h="124348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solidFill>
                            <a:sysClr val="windowText" lastClr="000000"/>
                          </a:solidFill>
                        </a:rPr>
                        <a:t>Élèves à besoins particuliers </a:t>
                      </a:r>
                      <a:r>
                        <a:rPr lang="fr-FR" sz="1200" dirty="0" smtClean="0">
                          <a:solidFill>
                            <a:sysClr val="windowText" lastClr="000000"/>
                          </a:solidFill>
                        </a:rPr>
                        <a:t>:</a:t>
                      </a:r>
                      <a:endParaRPr lang="fr-FR" sz="1200" dirty="0">
                        <a:solidFill>
                          <a:sysClr val="windowText" lastClr="000000"/>
                        </a:solidFill>
                        <a:latin typeface="Arial Black"/>
                        <a:cs typeface="Arial Black"/>
                      </a:endParaRPr>
                    </a:p>
                  </a:txBody>
                  <a:tcPr anchor="ct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hMerge="1">
                  <a:txBody>
                    <a:bodyPr/>
                    <a:lstStyle/>
                    <a:p>
                      <a:endParaRPr lang="fr-F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smtClean="0">
                          <a:solidFill>
                            <a:sysClr val="windowText" lastClr="000000"/>
                          </a:solidFill>
                        </a:rPr>
                        <a:t>Investissement </a:t>
                      </a:r>
                      <a:r>
                        <a:rPr lang="fr-FR" sz="1200" dirty="0" smtClean="0">
                          <a:solidFill>
                            <a:sysClr val="windowText" lastClr="000000"/>
                          </a:solidFill>
                        </a:rPr>
                        <a:t>et</a:t>
                      </a:r>
                      <a:r>
                        <a:rPr lang="fr-FR" sz="1200" baseline="0" dirty="0" smtClean="0">
                          <a:solidFill>
                            <a:sysClr val="windowText" lastClr="000000"/>
                          </a:solidFill>
                        </a:rPr>
                        <a:t> participation aux cours d’EPS valorisés. Aménagement des évaluations différenciées pour les élèves en surpoids « Actuellement l’élève en surpoids ou obèse n’est pas assimilé à un élève malade ou porteur de handicap dans le cadre scolaire, hors il est souvent impossible pour lui de réaliser les exercices d’EPS de la même manière que ses camarades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ysClr val="windowText" lastClr="000000"/>
                          </a:solidFill>
                        </a:rPr>
                        <a:t>Mise en place progressive  d’évaluations  avec critères quantitatifs et qualitatifs pour les élèves dispensés.</a:t>
                      </a:r>
                      <a:endParaRPr lang="fr-FR" sz="1200" b="0" dirty="0" smtClean="0">
                        <a:solidFill>
                          <a:sysClr val="windowText" lastClr="000000"/>
                        </a:solidFill>
                        <a:latin typeface="+mn-lt"/>
                        <a:cs typeface="Arial Black"/>
                      </a:endParaRPr>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hMerge="1">
                  <a:txBody>
                    <a:bodyPr/>
                    <a:lstStyle/>
                    <a:p>
                      <a:endParaRPr lang="fr-FR" sz="1200" dirty="0">
                        <a:solidFill>
                          <a:srgbClr val="000000"/>
                        </a:solidFill>
                        <a:latin typeface="Arial Black"/>
                        <a:cs typeface="Arial Black"/>
                      </a:endParaRPr>
                    </a:p>
                  </a:txBody>
                  <a:tcPr/>
                </a:tc>
                <a:tc hMerge="1">
                  <a:txBody>
                    <a:bodyPr/>
                    <a:lstStyle/>
                    <a:p>
                      <a:endParaRPr lang="fr-FR" sz="1200" dirty="0">
                        <a:solidFill>
                          <a:srgbClr val="000000"/>
                        </a:solidFill>
                        <a:latin typeface="Arial Black"/>
                        <a:cs typeface="Arial Black"/>
                      </a:endParaRPr>
                    </a:p>
                  </a:txBody>
                  <a:tcPr/>
                </a:tc>
              </a:tr>
              <a:tr h="608321">
                <a:tc gridSpan="5">
                  <a:txBody>
                    <a:bodyPr/>
                    <a:lstStyle/>
                    <a:p>
                      <a:pPr algn="ctr"/>
                      <a:r>
                        <a:rPr lang="fr-FR" dirty="0">
                          <a:latin typeface="Arial Black" pitchFamily="34" charset="0"/>
                        </a:rPr>
                        <a:t>CARACTÉRISTIQUES DES ÉLÈVES EN EPS </a:t>
                      </a:r>
                      <a:r>
                        <a:rPr lang="mr-IN" dirty="0">
                          <a:latin typeface="Arial Black" pitchFamily="34" charset="0"/>
                        </a:rPr>
                        <a:t>–</a:t>
                      </a:r>
                      <a:r>
                        <a:rPr lang="fr-FR" dirty="0">
                          <a:latin typeface="Arial Black" pitchFamily="34" charset="0"/>
                        </a:rPr>
                        <a:t> lycée pro</a:t>
                      </a:r>
                      <a:endParaRPr lang="fr-FR" dirty="0">
                        <a:solidFill>
                          <a:srgbClr val="000000"/>
                        </a:solidFill>
                        <a:latin typeface="Arial Black" pitchFamily="34" charset="0"/>
                        <a:cs typeface="Arial Black"/>
                      </a:endParaRPr>
                    </a:p>
                  </a:txBody>
                  <a:tcPr anchor="ctr">
                    <a:solidFill>
                      <a:schemeClr val="accent2">
                        <a:lumMod val="75000"/>
                      </a:schemeClr>
                    </a:solidFill>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00"/>
                  </a:ext>
                </a:extLst>
              </a:tr>
              <a:tr h="1116880">
                <a:tc gridSpan="2">
                  <a:txBody>
                    <a:bodyPr/>
                    <a:lstStyle/>
                    <a:p>
                      <a:endParaRPr lang="fr-FR" sz="1400" i="1" dirty="0">
                        <a:solidFill>
                          <a:srgbClr val="000000"/>
                        </a:solidFill>
                        <a:latin typeface="Arial Black"/>
                        <a:cs typeface="Arial Black"/>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fr-FR"/>
                    </a:p>
                  </a:txBody>
                  <a:tcPr/>
                </a:tc>
                <a:tc>
                  <a:txBody>
                    <a:bodyPr/>
                    <a:lstStyle/>
                    <a:p>
                      <a:pPr algn="ctr"/>
                      <a:r>
                        <a:rPr lang="fr-FR" sz="1400" dirty="0">
                          <a:latin typeface="Arial Black" pitchFamily="34" charset="0"/>
                        </a:rPr>
                        <a:t>« Moteur </a:t>
                      </a:r>
                      <a:r>
                        <a:rPr lang="fr-FR" sz="1400" dirty="0" smtClean="0">
                          <a:latin typeface="Arial Black" pitchFamily="34" charset="0"/>
                        </a:rPr>
                        <a:t>»</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400" dirty="0">
                          <a:latin typeface="Arial Black" pitchFamily="34" charset="0"/>
                        </a:rPr>
                        <a:t>« méthodologique »</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fr-FR" sz="1400" dirty="0">
                          <a:latin typeface="Arial Black" pitchFamily="34" charset="0"/>
                        </a:rPr>
                        <a:t>« social »</a:t>
                      </a:r>
                      <a:endParaRPr lang="fr-FR" sz="14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1"/>
                  </a:ext>
                </a:extLst>
              </a:tr>
              <a:tr h="1233790">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a:t>Voie pro</a:t>
                      </a:r>
                      <a:endParaRPr lang="fr-FR" sz="1200" dirty="0">
                        <a:solidFill>
                          <a:srgbClr val="000000"/>
                        </a:solidFill>
                        <a:latin typeface="Arial Black"/>
                        <a:cs typeface="Arial Black"/>
                      </a:endParaRPr>
                    </a:p>
                  </a:txBody>
                  <a:tcPr vert="vert27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latin typeface="Arial Black" pitchFamily="34" charset="0"/>
                        </a:rPr>
                        <a:t>2ndes</a:t>
                      </a:r>
                      <a:r>
                        <a:rPr lang="fr-FR" sz="1200" baseline="0" dirty="0" smtClean="0">
                          <a:latin typeface="Arial Black" pitchFamily="34" charset="0"/>
                        </a:rPr>
                        <a:t> MRC</a:t>
                      </a:r>
                      <a:endParaRPr lang="fr-FR" sz="12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Très hétérogènes. </a:t>
                      </a:r>
                    </a:p>
                    <a:p>
                      <a:r>
                        <a:rPr lang="fr-FR" sz="1200" dirty="0" smtClean="0"/>
                        <a:t>Pourcentage plus importants d’élèves pratiquant du sport à l’extérieur qu’en seconde Générale.</a:t>
                      </a:r>
                      <a:endParaRPr lang="fr-FR" sz="1200"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r>
                        <a:rPr lang="fr-FR" sz="1200" dirty="0" smtClean="0"/>
                        <a:t>Très désorganisés, rejet</a:t>
                      </a:r>
                      <a:r>
                        <a:rPr lang="fr-FR" sz="1200" baseline="0" dirty="0" smtClean="0"/>
                        <a:t> de la méthodologie par apriori négatif du travail « scolaire » </a:t>
                      </a:r>
                      <a:endParaRPr lang="fr-FR" sz="1200"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Individualistes et à la recherche de reconnaissance, parfois au détriment du groupe</a:t>
                      </a:r>
                      <a:endParaRPr lang="fr-FR" sz="1200"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3"/>
                  </a:ext>
                </a:extLst>
              </a:tr>
              <a:tr h="1218747">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200" dirty="0">
                        <a:latin typeface="Arial Black"/>
                        <a:cs typeface="Arial Black"/>
                      </a:endParaRPr>
                    </a:p>
                  </a:txBody>
                  <a:tcPr vert="vert27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a:latin typeface="Arial Black" pitchFamily="34" charset="0"/>
                        </a:rPr>
                        <a:t>1</a:t>
                      </a:r>
                      <a:r>
                        <a:rPr lang="fr-FR" sz="1200" baseline="30000" dirty="0">
                          <a:latin typeface="Arial Black" pitchFamily="34" charset="0"/>
                        </a:rPr>
                        <a:t>ère</a:t>
                      </a:r>
                      <a:r>
                        <a:rPr lang="fr-FR" sz="1200" dirty="0">
                          <a:latin typeface="Arial Black" pitchFamily="34" charset="0"/>
                        </a:rPr>
                        <a:t> BAC </a:t>
                      </a:r>
                      <a:r>
                        <a:rPr lang="fr-FR" sz="1200" dirty="0" smtClean="0">
                          <a:latin typeface="Arial Black" pitchFamily="34" charset="0"/>
                        </a:rPr>
                        <a:t>PRO Vente ou commerce</a:t>
                      </a:r>
                      <a:endParaRPr lang="fr-FR" sz="12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Niveau élevé</a:t>
                      </a:r>
                      <a:endParaRPr lang="fr-FR" sz="1200"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vMerge="1">
                  <a:txBody>
                    <a:bodyPr/>
                    <a:lstStyle/>
                    <a:p>
                      <a:endParaRPr lang="fr-FR" sz="1200" dirty="0">
                        <a:solidFill>
                          <a:srgbClr val="000000"/>
                        </a:solidFill>
                        <a:latin typeface="Arial Black"/>
                        <a:cs typeface="Arial Black"/>
                      </a:endParaRPr>
                    </a:p>
                  </a:txBody>
                  <a:tcPr/>
                </a:tc>
                <a:tc>
                  <a:txBody>
                    <a:bodyPr/>
                    <a:lstStyle/>
                    <a:p>
                      <a:r>
                        <a:rPr lang="fr-FR" sz="1200" dirty="0" smtClean="0"/>
                        <a:t>Tension extérieures qui se ressentent en cours</a:t>
                      </a:r>
                      <a:endParaRPr lang="fr-FR" sz="1200"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4"/>
                  </a:ext>
                </a:extLst>
              </a:tr>
              <a:tr h="1436781">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200" dirty="0">
                        <a:latin typeface="Arial Black"/>
                        <a:cs typeface="Arial Black"/>
                      </a:endParaRPr>
                    </a:p>
                  </a:txBody>
                  <a:tcPr vert="vert27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a:latin typeface="Arial Black" pitchFamily="34" charset="0"/>
                        </a:rPr>
                        <a:t>Term BAC </a:t>
                      </a:r>
                      <a:r>
                        <a:rPr lang="fr-FR" sz="1200" dirty="0" smtClean="0">
                          <a:latin typeface="Arial Black" pitchFamily="34" charset="0"/>
                        </a:rPr>
                        <a:t>PRO</a:t>
                      </a:r>
                    </a:p>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latin typeface="Arial Black" pitchFamily="34" charset="0"/>
                        </a:rPr>
                        <a:t>Vente ou commerce</a:t>
                      </a:r>
                      <a:endParaRPr lang="fr-FR" sz="1200" dirty="0">
                        <a:solidFill>
                          <a:srgbClr val="000000"/>
                        </a:solidFill>
                        <a:latin typeface="Arial Black" pitchFamily="34" charset="0"/>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Très</a:t>
                      </a:r>
                      <a:r>
                        <a:rPr lang="fr-FR" sz="1200" baseline="0" dirty="0" smtClean="0"/>
                        <a:t> bon niveau</a:t>
                      </a:r>
                      <a:endParaRPr lang="fr-FR" sz="1200"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Des Efforts</a:t>
                      </a:r>
                      <a:r>
                        <a:rPr lang="fr-FR" sz="1200" baseline="0" dirty="0" smtClean="0"/>
                        <a:t> sont </a:t>
                      </a:r>
                      <a:r>
                        <a:rPr lang="fr-FR" sz="1200" dirty="0" smtClean="0"/>
                        <a:t>réalisés et identifiés</a:t>
                      </a:r>
                    </a:p>
                    <a:p>
                      <a:r>
                        <a:rPr lang="fr-FR" sz="1200" baseline="0" dirty="0" smtClean="0"/>
                        <a:t> </a:t>
                      </a:r>
                      <a:r>
                        <a:rPr lang="fr-FR" sz="1200" i="1" baseline="0" dirty="0" smtClean="0"/>
                        <a:t> </a:t>
                      </a:r>
                    </a:p>
                    <a:p>
                      <a:pPr algn="ctr"/>
                      <a:r>
                        <a:rPr lang="fr-FR" sz="1200" i="1" baseline="0" dirty="0" smtClean="0"/>
                        <a:t>(Sont-ils motivés par </a:t>
                      </a:r>
                      <a:r>
                        <a:rPr lang="fr-FR" sz="1200" i="1" dirty="0" smtClean="0"/>
                        <a:t>l’évaluation du baccalauréat ou par le travail en amont des enseignants?)</a:t>
                      </a:r>
                      <a:endParaRPr lang="fr-FR" sz="1200" i="1"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fr-FR" sz="1200" dirty="0" smtClean="0"/>
                        <a:t>Des efforts sont encore à réaliser sur la mixité. </a:t>
                      </a:r>
                    </a:p>
                    <a:p>
                      <a:endParaRPr lang="fr-FR" sz="1200" dirty="0">
                        <a:solidFill>
                          <a:srgbClr val="000000"/>
                        </a:solidFill>
                        <a:latin typeface="Arial Black"/>
                        <a:cs typeface="Arial Black"/>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96869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685511617"/>
              </p:ext>
            </p:extLst>
          </p:nvPr>
        </p:nvGraphicFramePr>
        <p:xfrm>
          <a:off x="0" y="-109732"/>
          <a:ext cx="9144000" cy="7106748"/>
        </p:xfrm>
        <a:graphic>
          <a:graphicData uri="http://schemas.openxmlformats.org/drawingml/2006/table">
            <a:tbl>
              <a:tblPr firstRow="1" bandRow="1">
                <a:tableStyleId>{08FB837D-C827-4EFA-A057-4D05807E0F7C}</a:tableStyleId>
              </a:tblPr>
              <a:tblGrid>
                <a:gridCol w="2032000">
                  <a:extLst>
                    <a:ext uri="{9D8B030D-6E8A-4147-A177-3AD203B41FA5}">
                      <a16:colId xmlns:a16="http://schemas.microsoft.com/office/drawing/2014/main" xmlns="" val="20000"/>
                    </a:ext>
                  </a:extLst>
                </a:gridCol>
                <a:gridCol w="2540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425222">
                  <a:extLst>
                    <a:ext uri="{9D8B030D-6E8A-4147-A177-3AD203B41FA5}">
                      <a16:colId xmlns:a16="http://schemas.microsoft.com/office/drawing/2014/main" xmlns="" val="20003"/>
                    </a:ext>
                  </a:extLst>
                </a:gridCol>
                <a:gridCol w="2130778">
                  <a:extLst>
                    <a:ext uri="{9D8B030D-6E8A-4147-A177-3AD203B41FA5}">
                      <a16:colId xmlns:a16="http://schemas.microsoft.com/office/drawing/2014/main" xmlns="" val="20004"/>
                    </a:ext>
                  </a:extLst>
                </a:gridCol>
              </a:tblGrid>
              <a:tr h="641220">
                <a:tc gridSpan="5">
                  <a:txBody>
                    <a:bodyPr/>
                    <a:lstStyle/>
                    <a:p>
                      <a:pPr algn="ctr"/>
                      <a:r>
                        <a:rPr lang="fr-FR" sz="1800" b="0" u="sng" dirty="0">
                          <a:solidFill>
                            <a:srgbClr val="000000"/>
                          </a:solidFill>
                          <a:latin typeface="Arial Black" pitchFamily="34" charset="0"/>
                          <a:cs typeface="Arial Black"/>
                        </a:rPr>
                        <a:t>PROJET DE </a:t>
                      </a:r>
                      <a:r>
                        <a:rPr lang="fr-FR" sz="1800" b="0" u="sng" dirty="0" smtClean="0">
                          <a:solidFill>
                            <a:srgbClr val="000000"/>
                          </a:solidFill>
                          <a:latin typeface="Arial Black" pitchFamily="34" charset="0"/>
                          <a:cs typeface="Arial Black"/>
                        </a:rPr>
                        <a:t>TRANSFORMATION</a:t>
                      </a:r>
                      <a:endParaRPr lang="fr-FR" sz="1800" b="0" u="sng" dirty="0">
                        <a:solidFill>
                          <a:srgbClr val="000000"/>
                        </a:solidFill>
                        <a:latin typeface="Arial Black" pitchFamily="34" charset="0"/>
                        <a:cs typeface="Arial Black"/>
                      </a:endParaRPr>
                    </a:p>
                  </a:txBody>
                  <a:tcPr anchor="ctr">
                    <a:solidFill>
                      <a:schemeClr val="tx2"/>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1228353">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i="1" u="none" dirty="0" smtClean="0">
                          <a:latin typeface="Arial Black" pitchFamily="34" charset="0"/>
                        </a:rPr>
                        <a:t>L’éducation physique et sportive vise à former, par la pratique physique, sportive, artistique, un citoyen épanoui, cultivé, capable de faire des choix éclairés pour s’engager de façon régulière et autonome dans un mode de vie actif et solidaire</a:t>
                      </a: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gridSpan="2">
                  <a:txBody>
                    <a:bodyPr/>
                    <a:lstStyle/>
                    <a:p>
                      <a:pPr algn="ctr"/>
                      <a:r>
                        <a:rPr lang="fr-FR" sz="1800" dirty="0" smtClean="0">
                          <a:solidFill>
                            <a:srgbClr val="000000"/>
                          </a:solidFill>
                          <a:latin typeface="+mn-lt"/>
                          <a:cs typeface="Arial Black"/>
                        </a:rPr>
                        <a:t>D’un adolescent qui pratique en jouant,</a:t>
                      </a:r>
                      <a:r>
                        <a:rPr lang="fr-FR" sz="1800" baseline="0" dirty="0" smtClean="0">
                          <a:solidFill>
                            <a:srgbClr val="000000"/>
                          </a:solidFill>
                          <a:latin typeface="+mn-lt"/>
                          <a:cs typeface="Arial Black"/>
                        </a:rPr>
                        <a:t> </a:t>
                      </a:r>
                      <a:r>
                        <a:rPr lang="fr-FR" sz="1800" dirty="0" smtClean="0">
                          <a:solidFill>
                            <a:srgbClr val="000000"/>
                          </a:solidFill>
                          <a:latin typeface="+mn-lt"/>
                          <a:cs typeface="Arial Black"/>
                        </a:rPr>
                        <a:t>expérimente et frôle</a:t>
                      </a:r>
                      <a:r>
                        <a:rPr lang="fr-FR" sz="1800" baseline="0" dirty="0" smtClean="0">
                          <a:solidFill>
                            <a:srgbClr val="000000"/>
                          </a:solidFill>
                          <a:latin typeface="+mn-lt"/>
                          <a:cs typeface="Arial Black"/>
                        </a:rPr>
                        <a:t> les</a:t>
                      </a:r>
                      <a:r>
                        <a:rPr lang="fr-FR" sz="1800" dirty="0" smtClean="0">
                          <a:solidFill>
                            <a:srgbClr val="000000"/>
                          </a:solidFill>
                          <a:latin typeface="+mn-lt"/>
                          <a:cs typeface="Arial Black"/>
                        </a:rPr>
                        <a:t> limites</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dirty="0">
                        <a:solidFill>
                          <a:schemeClr val="tx1"/>
                        </a:solidFill>
                        <a:latin typeface="Arial Black"/>
                        <a:cs typeface="Arial Black"/>
                      </a:endParaRPr>
                    </a:p>
                  </a:txBody>
                  <a:tcPr/>
                </a:tc>
                <a:tc gridSpan="2">
                  <a:txBody>
                    <a:bodyPr/>
                    <a:lstStyle/>
                    <a:p>
                      <a:pPr algn="ctr"/>
                      <a:r>
                        <a:rPr lang="fr-FR" sz="1800" dirty="0" smtClean="0">
                          <a:solidFill>
                            <a:srgbClr val="000000"/>
                          </a:solidFill>
                          <a:latin typeface="+mn-lt"/>
                          <a:cs typeface="Arial Black"/>
                        </a:rPr>
                        <a:t>À</a:t>
                      </a:r>
                      <a:r>
                        <a:rPr lang="fr-FR" sz="1800" baseline="0" dirty="0" smtClean="0">
                          <a:solidFill>
                            <a:srgbClr val="000000"/>
                          </a:solidFill>
                          <a:latin typeface="+mn-lt"/>
                          <a:cs typeface="Arial Black"/>
                        </a:rPr>
                        <a:t> un jeune adulte qui prend en main se pratique physique selon son potentiel et un choix éclairé d’activités.</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dirty="0"/>
                    </a:p>
                  </a:txBody>
                  <a:tcPr/>
                </a:tc>
                <a:extLst>
                  <a:ext uri="{0D108BD9-81ED-4DB2-BD59-A6C34878D82A}">
                    <a16:rowId xmlns:a16="http://schemas.microsoft.com/office/drawing/2014/main" xmlns="" val="10001"/>
                  </a:ext>
                </a:extLst>
              </a:tr>
              <a:tr h="920970">
                <a:tc vMerge="1">
                  <a:txBody>
                    <a:bodyPr/>
                    <a:lstStyle/>
                    <a:p>
                      <a:pPr algn="ctr"/>
                      <a:endParaRPr lang="fr-FR" sz="1400" dirty="0">
                        <a:solidFill>
                          <a:schemeClr val="tx1"/>
                        </a:solidFill>
                        <a:latin typeface="Arial Black"/>
                        <a:cs typeface="Arial Black"/>
                      </a:endParaRPr>
                    </a:p>
                  </a:txBody>
                  <a:tcPr/>
                </a:tc>
                <a:tc>
                  <a:txBody>
                    <a:bodyPr/>
                    <a:lstStyle/>
                    <a:p>
                      <a:pPr algn="ctr"/>
                      <a:r>
                        <a:rPr lang="fr-FR" sz="1800" b="1" u="sng" dirty="0" smtClean="0">
                          <a:solidFill>
                            <a:srgbClr val="000000"/>
                          </a:solidFill>
                          <a:latin typeface="+mn-lt"/>
                          <a:cs typeface="Arial Black"/>
                        </a:rPr>
                        <a:t>MOTEUR</a:t>
                      </a:r>
                    </a:p>
                    <a:p>
                      <a:pPr algn="ctr"/>
                      <a:r>
                        <a:rPr lang="fr-FR" sz="1800" dirty="0" smtClean="0">
                          <a:solidFill>
                            <a:srgbClr val="000000"/>
                          </a:solidFill>
                          <a:latin typeface="+mn-lt"/>
                          <a:cs typeface="Arial Black"/>
                        </a:rPr>
                        <a:t>« qui délaisse l’activité physique à sportif »</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gridSpan="2">
                  <a:txBody>
                    <a:bodyPr/>
                    <a:lstStyle/>
                    <a:p>
                      <a:pPr algn="ctr"/>
                      <a:r>
                        <a:rPr lang="fr-FR" sz="1600" b="1" u="sng" dirty="0" smtClean="0">
                          <a:solidFill>
                            <a:srgbClr val="000000"/>
                          </a:solidFill>
                          <a:latin typeface="+mn-lt"/>
                          <a:cs typeface="Arial Black"/>
                        </a:rPr>
                        <a:t>MÉTHODOLOGIQUE</a:t>
                      </a:r>
                    </a:p>
                    <a:p>
                      <a:pPr algn="ctr"/>
                      <a:r>
                        <a:rPr lang="fr-FR" sz="1800" dirty="0" smtClean="0">
                          <a:solidFill>
                            <a:srgbClr val="000000"/>
                          </a:solidFill>
                          <a:latin typeface="+mn-lt"/>
                          <a:cs typeface="Arial Black"/>
                        </a:rPr>
                        <a:t>« Guidé à réfléchi » </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a:p>
                  </a:txBody>
                  <a:tcPr/>
                </a:tc>
                <a:tc>
                  <a:txBody>
                    <a:bodyPr/>
                    <a:lstStyle/>
                    <a:p>
                      <a:pPr algn="ctr"/>
                      <a:r>
                        <a:rPr lang="fr-FR" sz="1800" b="1" u="sng" dirty="0" smtClean="0">
                          <a:solidFill>
                            <a:srgbClr val="000000"/>
                          </a:solidFill>
                          <a:latin typeface="+mn-lt"/>
                          <a:cs typeface="Arial Black"/>
                        </a:rPr>
                        <a:t>SOCIAL</a:t>
                      </a:r>
                    </a:p>
                    <a:p>
                      <a:pPr algn="ctr"/>
                      <a:r>
                        <a:rPr lang="fr-FR" sz="1800" dirty="0" smtClean="0">
                          <a:solidFill>
                            <a:srgbClr val="000000"/>
                          </a:solidFill>
                          <a:latin typeface="+mn-lt"/>
                          <a:cs typeface="Arial Black"/>
                        </a:rPr>
                        <a:t>« d’individuel</a:t>
                      </a:r>
                      <a:r>
                        <a:rPr lang="fr-FR" sz="1800" baseline="0" dirty="0" smtClean="0">
                          <a:solidFill>
                            <a:srgbClr val="000000"/>
                          </a:solidFill>
                          <a:latin typeface="+mn-lt"/>
                          <a:cs typeface="Arial Black"/>
                        </a:rPr>
                        <a:t> à coopératif. »</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2"/>
                  </a:ext>
                </a:extLst>
              </a:tr>
              <a:tr h="911155">
                <a:tc gridSpan="5">
                  <a:txBody>
                    <a:bodyPr/>
                    <a:lstStyle/>
                    <a:p>
                      <a:pPr marL="0" indent="0" algn="ctr">
                        <a:buFontTx/>
                        <a:buNone/>
                      </a:pPr>
                      <a:r>
                        <a:rPr lang="fr-FR" sz="1800" u="sng" dirty="0">
                          <a:solidFill>
                            <a:srgbClr val="000000"/>
                          </a:solidFill>
                          <a:latin typeface="+mn-lt"/>
                          <a:cs typeface="Arial Black"/>
                        </a:rPr>
                        <a:t>«  un élève </a:t>
                      </a:r>
                      <a:r>
                        <a:rPr lang="fr-FR" sz="1800" u="sng" dirty="0" smtClean="0">
                          <a:solidFill>
                            <a:srgbClr val="000000"/>
                          </a:solidFill>
                          <a:latin typeface="+mn-lt"/>
                          <a:cs typeface="Arial Black"/>
                        </a:rPr>
                        <a:t>qui</a:t>
                      </a:r>
                      <a:r>
                        <a:rPr lang="fr-FR" sz="1800" u="sng" baseline="0" dirty="0" smtClean="0">
                          <a:solidFill>
                            <a:srgbClr val="000000"/>
                          </a:solidFill>
                          <a:latin typeface="+mn-lt"/>
                          <a:cs typeface="Arial Black"/>
                        </a:rPr>
                        <a:t> est habitué à être « entrainé par » devient progressivement</a:t>
                      </a:r>
                      <a:r>
                        <a:rPr lang="fr-FR" sz="1800" u="sng" dirty="0" smtClean="0">
                          <a:solidFill>
                            <a:srgbClr val="000000"/>
                          </a:solidFill>
                          <a:latin typeface="+mn-lt"/>
                          <a:cs typeface="Arial Black"/>
                        </a:rPr>
                        <a:t> </a:t>
                      </a:r>
                      <a:r>
                        <a:rPr lang="fr-FR" sz="1800" u="sng" dirty="0">
                          <a:solidFill>
                            <a:srgbClr val="000000"/>
                          </a:solidFill>
                          <a:latin typeface="+mn-lt"/>
                          <a:cs typeface="Arial Black"/>
                        </a:rPr>
                        <a:t>capable de </a:t>
                      </a:r>
                      <a:r>
                        <a:rPr lang="fr-FR" sz="1800" u="sng" dirty="0" smtClean="0">
                          <a:solidFill>
                            <a:srgbClr val="000000"/>
                          </a:solidFill>
                          <a:latin typeface="+mn-lt"/>
                          <a:cs typeface="Arial Black"/>
                        </a:rPr>
                        <a:t>s’entrainer de façon autonome et</a:t>
                      </a:r>
                      <a:r>
                        <a:rPr lang="fr-FR" sz="1800" u="sng" baseline="0" dirty="0" smtClean="0">
                          <a:solidFill>
                            <a:srgbClr val="000000"/>
                          </a:solidFill>
                          <a:latin typeface="+mn-lt"/>
                          <a:cs typeface="Arial Black"/>
                        </a:rPr>
                        <a:t> prend en main sa pratique physique.</a:t>
                      </a:r>
                      <a:endParaRPr lang="fr-FR" sz="1800" u="sng" dirty="0">
                        <a:solidFill>
                          <a:srgbClr val="000000"/>
                        </a:solidFill>
                        <a:latin typeface="+mn-lt"/>
                        <a:cs typeface="Arial Black"/>
                      </a:endParaRPr>
                    </a:p>
                  </a:txBody>
                  <a:tcPr anchor="ctr">
                    <a:solidFill>
                      <a:schemeClr val="tx2">
                        <a:lumMod val="60000"/>
                        <a:lumOff val="40000"/>
                      </a:schemeClr>
                    </a:solidFill>
                  </a:tcPr>
                </a:tc>
                <a:tc hMerge="1">
                  <a:txBody>
                    <a:bodyPr/>
                    <a:lstStyle/>
                    <a:p>
                      <a:pPr algn="ctr"/>
                      <a:endParaRPr lang="fr-FR" sz="1600" dirty="0">
                        <a:solidFill>
                          <a:schemeClr val="tx1"/>
                        </a:solidFill>
                        <a:latin typeface="Arial Black"/>
                        <a:cs typeface="Arial Black"/>
                      </a:endParaRPr>
                    </a:p>
                  </a:txBody>
                  <a:tcPr>
                    <a:solidFill>
                      <a:srgbClr val="FFFF00"/>
                    </a:solidFill>
                  </a:tcPr>
                </a:tc>
                <a:tc hMerge="1">
                  <a:txBody>
                    <a:bodyPr/>
                    <a:lstStyle/>
                    <a:p>
                      <a:pPr algn="ctr"/>
                      <a:endParaRPr lang="fr-FR" sz="1600" dirty="0">
                        <a:solidFill>
                          <a:schemeClr val="tx1"/>
                        </a:solidFill>
                        <a:latin typeface="Arial Black"/>
                        <a:cs typeface="Arial Black"/>
                      </a:endParaRPr>
                    </a:p>
                  </a:txBody>
                  <a:tcPr>
                    <a:solidFill>
                      <a:srgbClr val="FFFF00"/>
                    </a:solidFill>
                  </a:tcPr>
                </a:tc>
                <a:tc hMerge="1">
                  <a:txBody>
                    <a:bodyPr/>
                    <a:lstStyle/>
                    <a:p>
                      <a:endParaRPr lang="fr-FR"/>
                    </a:p>
                  </a:txBody>
                  <a:tcPr/>
                </a:tc>
                <a:tc hMerge="1">
                  <a:txBody>
                    <a:bodyPr/>
                    <a:lstStyle/>
                    <a:p>
                      <a:pPr algn="ctr"/>
                      <a:endParaRPr lang="fr-FR" sz="1600" dirty="0">
                        <a:solidFill>
                          <a:schemeClr val="tx1"/>
                        </a:solidFill>
                        <a:latin typeface="Arial Black"/>
                        <a:cs typeface="Arial Black"/>
                      </a:endParaRPr>
                    </a:p>
                  </a:txBody>
                  <a:tcPr>
                    <a:solidFill>
                      <a:srgbClr val="FFFF00"/>
                    </a:solidFill>
                  </a:tcPr>
                </a:tc>
                <a:extLst>
                  <a:ext uri="{0D108BD9-81ED-4DB2-BD59-A6C34878D82A}">
                    <a16:rowId xmlns:a16="http://schemas.microsoft.com/office/drawing/2014/main" xmlns="" val="10003"/>
                  </a:ext>
                </a:extLst>
              </a:tr>
              <a:tr h="8982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dirty="0">
                        <a:solidFill>
                          <a:srgbClr val="000000"/>
                        </a:solidFill>
                        <a:latin typeface="+mn-lt"/>
                        <a:cs typeface="Arial Black"/>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000000"/>
                          </a:solidFill>
                          <a:latin typeface="+mn-lt"/>
                          <a:cs typeface="Arial Black"/>
                        </a:rPr>
                        <a:t>LYCÉE</a:t>
                      </a:r>
                    </a:p>
                    <a:p>
                      <a:pPr algn="ct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a:txBody>
                    <a:bodyPr/>
                    <a:lstStyle/>
                    <a:p>
                      <a:r>
                        <a:rPr lang="fr-FR" sz="1800" dirty="0" smtClean="0">
                          <a:solidFill>
                            <a:srgbClr val="000000"/>
                          </a:solidFill>
                          <a:latin typeface="+mn-lt"/>
                          <a:cs typeface="Arial Black"/>
                        </a:rPr>
                        <a:t>2</a:t>
                      </a:r>
                      <a:r>
                        <a:rPr lang="fr-FR" sz="1800" baseline="30000" dirty="0" smtClean="0">
                          <a:solidFill>
                            <a:srgbClr val="000000"/>
                          </a:solidFill>
                          <a:latin typeface="+mn-lt"/>
                          <a:cs typeface="Arial Black"/>
                        </a:rPr>
                        <a:t>nde</a:t>
                      </a:r>
                      <a:r>
                        <a:rPr lang="fr-FR" sz="1800" dirty="0" smtClean="0">
                          <a:solidFill>
                            <a:srgbClr val="000000"/>
                          </a:solidFill>
                          <a:latin typeface="+mn-lt"/>
                          <a:cs typeface="Arial Black"/>
                        </a:rPr>
                        <a:t> : Découvre son potentiel</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gridSpan="2">
                  <a:txBody>
                    <a:bodyPr/>
                    <a:lstStyle/>
                    <a:p>
                      <a:r>
                        <a:rPr lang="fr-FR" sz="1800" dirty="0" smtClean="0">
                          <a:solidFill>
                            <a:srgbClr val="000000"/>
                          </a:solidFill>
                          <a:latin typeface="+mn-lt"/>
                          <a:cs typeface="Arial Black"/>
                        </a:rPr>
                        <a:t>1</a:t>
                      </a:r>
                      <a:r>
                        <a:rPr lang="fr-FR" sz="1800" baseline="30000" dirty="0" smtClean="0">
                          <a:solidFill>
                            <a:srgbClr val="000000"/>
                          </a:solidFill>
                          <a:latin typeface="+mn-lt"/>
                          <a:cs typeface="Arial Black"/>
                        </a:rPr>
                        <a:t>ère</a:t>
                      </a:r>
                      <a:r>
                        <a:rPr lang="fr-FR" sz="1800" dirty="0" smtClean="0">
                          <a:solidFill>
                            <a:srgbClr val="000000"/>
                          </a:solidFill>
                          <a:latin typeface="+mn-lt"/>
                          <a:cs typeface="Arial Black"/>
                        </a:rPr>
                        <a:t>: Expérimente</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a:p>
                  </a:txBody>
                  <a:tcPr/>
                </a:tc>
                <a:tc>
                  <a:txBody>
                    <a:bodyPr/>
                    <a:lstStyle/>
                    <a:p>
                      <a:r>
                        <a:rPr lang="fr-FR" sz="1800" dirty="0" smtClean="0">
                          <a:solidFill>
                            <a:srgbClr val="000000"/>
                          </a:solidFill>
                          <a:latin typeface="+mn-lt"/>
                          <a:cs typeface="Arial Black"/>
                        </a:rPr>
                        <a:t>Terminale. : Fais des choix pour réussir</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6"/>
                  </a:ext>
                </a:extLst>
              </a:tr>
              <a:tr h="8370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smtClean="0">
                          <a:solidFill>
                            <a:srgbClr val="000000"/>
                          </a:solidFill>
                          <a:latin typeface="+mn-lt"/>
                          <a:cs typeface="Arial Black"/>
                        </a:rPr>
                        <a:t>LYCÉE</a:t>
                      </a:r>
                    </a:p>
                    <a:p>
                      <a:pPr algn="ctr"/>
                      <a:r>
                        <a:rPr lang="fr-FR" sz="1800" dirty="0" smtClean="0">
                          <a:solidFill>
                            <a:srgbClr val="000000"/>
                          </a:solidFill>
                          <a:latin typeface="+mn-lt"/>
                          <a:cs typeface="Arial Black"/>
                        </a:rPr>
                        <a:t>PROFESSIONNEL</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a:txBody>
                    <a:bodyPr/>
                    <a:lstStyle/>
                    <a:p>
                      <a:r>
                        <a:rPr lang="fr-FR" sz="1800" dirty="0" smtClean="0">
                          <a:solidFill>
                            <a:srgbClr val="000000"/>
                          </a:solidFill>
                          <a:latin typeface="+mn-lt"/>
                          <a:cs typeface="Arial Black"/>
                        </a:rPr>
                        <a:t>2</a:t>
                      </a:r>
                      <a:r>
                        <a:rPr lang="fr-FR" sz="1800" baseline="30000" dirty="0" smtClean="0">
                          <a:solidFill>
                            <a:srgbClr val="000000"/>
                          </a:solidFill>
                          <a:latin typeface="+mn-lt"/>
                          <a:cs typeface="Arial Black"/>
                        </a:rPr>
                        <a:t>nde</a:t>
                      </a:r>
                      <a:r>
                        <a:rPr lang="fr-FR" sz="1800" dirty="0" smtClean="0">
                          <a:solidFill>
                            <a:srgbClr val="000000"/>
                          </a:solidFill>
                          <a:latin typeface="+mn-lt"/>
                          <a:cs typeface="Arial Black"/>
                        </a:rPr>
                        <a:t> : Découvre son potentiel</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gridSpan="2">
                  <a:txBody>
                    <a:bodyPr/>
                    <a:lstStyle/>
                    <a:p>
                      <a:r>
                        <a:rPr lang="fr-FR" sz="1800" dirty="0" smtClean="0">
                          <a:solidFill>
                            <a:srgbClr val="000000"/>
                          </a:solidFill>
                          <a:latin typeface="+mn-lt"/>
                          <a:cs typeface="Arial Black"/>
                        </a:rPr>
                        <a:t>1</a:t>
                      </a:r>
                      <a:r>
                        <a:rPr lang="fr-FR" sz="1800" baseline="30000" dirty="0" smtClean="0">
                          <a:solidFill>
                            <a:srgbClr val="000000"/>
                          </a:solidFill>
                          <a:latin typeface="+mn-lt"/>
                          <a:cs typeface="Arial Black"/>
                        </a:rPr>
                        <a:t>ère</a:t>
                      </a:r>
                      <a:r>
                        <a:rPr lang="fr-FR" sz="1800" dirty="0" smtClean="0">
                          <a:solidFill>
                            <a:srgbClr val="000000"/>
                          </a:solidFill>
                          <a:latin typeface="+mn-lt"/>
                          <a:cs typeface="Arial Black"/>
                        </a:rPr>
                        <a:t>: S’entraine, tombe et se relève.</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a:p>
                  </a:txBody>
                  <a:tcPr/>
                </a:tc>
                <a:tc>
                  <a:txBody>
                    <a:bodyPr/>
                    <a:lstStyle/>
                    <a:p>
                      <a:r>
                        <a:rPr lang="fr-FR" sz="1800" dirty="0" smtClean="0">
                          <a:solidFill>
                            <a:srgbClr val="000000"/>
                          </a:solidFill>
                          <a:latin typeface="+mn-lt"/>
                          <a:cs typeface="Arial Black"/>
                        </a:rPr>
                        <a:t>Terminale. : Réussi</a:t>
                      </a: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r>
              <a:tr h="1653637">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rgbClr val="000000"/>
                          </a:solidFill>
                          <a:latin typeface="+mn-lt"/>
                          <a:cs typeface="Arial Black"/>
                        </a:rPr>
                        <a:t>Enseignantes en lycée polyvalent</a:t>
                      </a:r>
                      <a:r>
                        <a:rPr lang="fr-FR" sz="1400" b="0" baseline="0" dirty="0" smtClean="0">
                          <a:solidFill>
                            <a:srgbClr val="000000"/>
                          </a:solidFill>
                          <a:latin typeface="+mn-lt"/>
                          <a:cs typeface="Arial Black"/>
                        </a:rPr>
                        <a:t> et </a:t>
                      </a:r>
                      <a:r>
                        <a:rPr lang="fr-FR" sz="1400" b="0" dirty="0" smtClean="0">
                          <a:solidFill>
                            <a:srgbClr val="000000"/>
                          </a:solidFill>
                          <a:latin typeface="+mn-lt"/>
                          <a:cs typeface="Arial Black"/>
                        </a:rPr>
                        <a:t>conscientes de l’enjeu du</a:t>
                      </a:r>
                      <a:r>
                        <a:rPr lang="fr-FR" sz="1400" b="0" baseline="0" dirty="0" smtClean="0">
                          <a:solidFill>
                            <a:srgbClr val="000000"/>
                          </a:solidFill>
                          <a:latin typeface="+mn-lt"/>
                          <a:cs typeface="Arial Black"/>
                        </a:rPr>
                        <a:t> </a:t>
                      </a:r>
                      <a:r>
                        <a:rPr lang="fr-FR" sz="1400" b="1" baseline="0" dirty="0" smtClean="0">
                          <a:solidFill>
                            <a:srgbClr val="000000"/>
                          </a:solidFill>
                          <a:latin typeface="+mn-lt"/>
                          <a:cs typeface="Arial Black"/>
                        </a:rPr>
                        <a:t>« grand oral </a:t>
                      </a:r>
                      <a:r>
                        <a:rPr lang="fr-FR" sz="1400" b="0" baseline="0" dirty="0" smtClean="0">
                          <a:solidFill>
                            <a:srgbClr val="000000"/>
                          </a:solidFill>
                          <a:latin typeface="+mn-lt"/>
                          <a:cs typeface="Arial Black"/>
                        </a:rPr>
                        <a:t>» du baccalauréat mais aussi d’une manière plus globale, de celui de l’école dans le </a:t>
                      </a:r>
                      <a:r>
                        <a:rPr lang="fr-FR" sz="1400" b="1" baseline="0" dirty="0" smtClean="0">
                          <a:solidFill>
                            <a:srgbClr val="000000"/>
                          </a:solidFill>
                          <a:latin typeface="+mn-lt"/>
                          <a:cs typeface="Arial Black"/>
                        </a:rPr>
                        <a:t>développement du discours des jeunes</a:t>
                      </a:r>
                      <a:r>
                        <a:rPr lang="fr-FR" sz="1400" b="0" baseline="0" dirty="0" smtClean="0">
                          <a:solidFill>
                            <a:srgbClr val="000000"/>
                          </a:solidFill>
                          <a:latin typeface="+mn-lt"/>
                          <a:cs typeface="Arial Black"/>
                        </a:rPr>
                        <a:t>, nous faisons une place importante à la parole de l’élève dans notre discipline afin que notre « </a:t>
                      </a:r>
                      <a:r>
                        <a:rPr lang="fr-FR" sz="1400" i="1" dirty="0" smtClean="0"/>
                        <a:t>enseignement contribue au développement des compétences orales à travers notamment la pratique de l’argumentation » (BO 2019)</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i="0" dirty="0" smtClean="0">
                          <a:solidFill>
                            <a:schemeClr val="tx1"/>
                          </a:solidFill>
                          <a:effectLst/>
                          <a:latin typeface="+mn-lt"/>
                          <a:cs typeface="Arial Black"/>
                        </a:rPr>
                        <a:t>L’élève</a:t>
                      </a:r>
                      <a:r>
                        <a:rPr lang="fr-FR" sz="1400" b="1" i="0" baseline="0" dirty="0" smtClean="0">
                          <a:solidFill>
                            <a:schemeClr val="tx1"/>
                          </a:solidFill>
                          <a:effectLst/>
                          <a:latin typeface="+mn-lt"/>
                          <a:cs typeface="Arial Black"/>
                        </a:rPr>
                        <a:t> passe d’inaudible à capable d’argumenter sur sa pratique.</a:t>
                      </a:r>
                      <a:endParaRPr lang="fr-FR" sz="1400" b="1" i="0" dirty="0" smtClean="0">
                        <a:solidFill>
                          <a:schemeClr val="tx1"/>
                        </a:solidFill>
                        <a:effectLst/>
                        <a:latin typeface="+mn-lt"/>
                        <a:cs typeface="Arial Black"/>
                      </a:endParaRPr>
                    </a:p>
                    <a:p>
                      <a:pPr algn="ctr"/>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c hMerge="1">
                  <a:txBody>
                    <a:bodyPr/>
                    <a:lstStyle/>
                    <a:p>
                      <a:endParaRPr lang="fr-FR"/>
                    </a:p>
                  </a:txBody>
                  <a:tcPr/>
                </a:tc>
                <a:tc hMerge="1">
                  <a:txBody>
                    <a:bodyPr/>
                    <a:lstStyle/>
                    <a:p>
                      <a:endParaRPr lang="fr-FR" sz="1800" dirty="0">
                        <a:solidFill>
                          <a:srgbClr val="000000"/>
                        </a:solidFill>
                        <a:latin typeface="+mn-lt"/>
                        <a:cs typeface="Arial Black"/>
                      </a:endParaRPr>
                    </a:p>
                  </a:txBody>
                  <a:tcPr anchor="ctr">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a:tcPr>
                </a:tc>
              </a:tr>
            </a:tbl>
          </a:graphicData>
        </a:graphic>
      </p:graphicFrame>
      <p:cxnSp>
        <p:nvCxnSpPr>
          <p:cNvPr id="7" name="Connecteur droit avec flèche 6"/>
          <p:cNvCxnSpPr/>
          <p:nvPr/>
        </p:nvCxnSpPr>
        <p:spPr>
          <a:xfrm>
            <a:off x="4864608" y="1545336"/>
            <a:ext cx="99669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3090672" y="2715768"/>
            <a:ext cx="429768"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486400" y="2587752"/>
            <a:ext cx="374904"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7196328" y="2589340"/>
            <a:ext cx="219456"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261104" y="6645018"/>
            <a:ext cx="740664"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74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018792557"/>
              </p:ext>
            </p:extLst>
          </p:nvPr>
        </p:nvGraphicFramePr>
        <p:xfrm>
          <a:off x="0" y="0"/>
          <a:ext cx="9262871" cy="7000568"/>
        </p:xfrm>
        <a:graphic>
          <a:graphicData uri="http://schemas.openxmlformats.org/drawingml/2006/table">
            <a:tbl>
              <a:tblPr firstRow="1" bandRow="1">
                <a:tableStyleId>{69C7853C-536D-4A76-A0AE-DD22124D55A5}</a:tableStyleId>
              </a:tblPr>
              <a:tblGrid>
                <a:gridCol w="2195301">
                  <a:extLst>
                    <a:ext uri="{9D8B030D-6E8A-4147-A177-3AD203B41FA5}">
                      <a16:colId xmlns:a16="http://schemas.microsoft.com/office/drawing/2014/main" xmlns="" val="20000"/>
                    </a:ext>
                  </a:extLst>
                </a:gridCol>
                <a:gridCol w="2082344">
                  <a:extLst>
                    <a:ext uri="{9D8B030D-6E8A-4147-A177-3AD203B41FA5}">
                      <a16:colId xmlns:a16="http://schemas.microsoft.com/office/drawing/2014/main" xmlns="" val="20001"/>
                    </a:ext>
                  </a:extLst>
                </a:gridCol>
                <a:gridCol w="1661742">
                  <a:extLst>
                    <a:ext uri="{9D8B030D-6E8A-4147-A177-3AD203B41FA5}">
                      <a16:colId xmlns:a16="http://schemas.microsoft.com/office/drawing/2014/main" xmlns="" val="20002"/>
                    </a:ext>
                  </a:extLst>
                </a:gridCol>
                <a:gridCol w="1661742">
                  <a:extLst>
                    <a:ext uri="{9D8B030D-6E8A-4147-A177-3AD203B41FA5}">
                      <a16:colId xmlns:a16="http://schemas.microsoft.com/office/drawing/2014/main" xmlns="" val="20003"/>
                    </a:ext>
                  </a:extLst>
                </a:gridCol>
                <a:gridCol w="1661742">
                  <a:extLst>
                    <a:ext uri="{9D8B030D-6E8A-4147-A177-3AD203B41FA5}">
                      <a16:colId xmlns:a16="http://schemas.microsoft.com/office/drawing/2014/main" xmlns="" val="20004"/>
                    </a:ext>
                  </a:extLst>
                </a:gridCol>
              </a:tblGrid>
              <a:tr h="593243">
                <a:tc gridSpan="5">
                  <a:txBody>
                    <a:bodyPr/>
                    <a:lstStyle/>
                    <a:p>
                      <a:pPr algn="ctr"/>
                      <a:r>
                        <a:rPr lang="fr-FR" sz="2000" dirty="0">
                          <a:solidFill>
                            <a:srgbClr val="000000"/>
                          </a:solidFill>
                          <a:latin typeface="Arial Black"/>
                          <a:cs typeface="Arial Black"/>
                        </a:rPr>
                        <a:t>CHOIX PÉDAGOGIQUES</a:t>
                      </a:r>
                      <a:endParaRPr lang="fr-FR" sz="2000" b="1" dirty="0">
                        <a:solidFill>
                          <a:srgbClr val="000000"/>
                        </a:solidFill>
                        <a:latin typeface="Arial Black"/>
                        <a:cs typeface="Arial Black"/>
                      </a:endParaRPr>
                    </a:p>
                  </a:txBody>
                  <a:tcPr anchor="ctr">
                    <a:solidFill>
                      <a:schemeClr val="tx2"/>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1525490">
                <a:tc>
                  <a:txBody>
                    <a:bodyPr/>
                    <a:lstStyle/>
                    <a:p>
                      <a:pPr algn="ctr"/>
                      <a:r>
                        <a:rPr lang="fr-FR" sz="1600" dirty="0">
                          <a:solidFill>
                            <a:srgbClr val="000000"/>
                          </a:solidFill>
                          <a:latin typeface="Arial Black"/>
                          <a:cs typeface="Arial Black"/>
                        </a:rPr>
                        <a:t>Modalités d’organisation </a:t>
                      </a:r>
                      <a:r>
                        <a:rPr lang="fr-FR" sz="1600" dirty="0" smtClean="0">
                          <a:solidFill>
                            <a:srgbClr val="000000"/>
                          </a:solidFill>
                          <a:latin typeface="Arial Black"/>
                          <a:cs typeface="Arial Black"/>
                        </a:rPr>
                        <a:t>:</a:t>
                      </a:r>
                      <a:endParaRPr lang="fr-FR" sz="1600" dirty="0">
                        <a:solidFill>
                          <a:srgbClr val="000000"/>
                        </a:solidFill>
                        <a:latin typeface="Arial Black"/>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gridSpan="4">
                  <a:txBody>
                    <a:bodyPr/>
                    <a:lstStyle/>
                    <a:p>
                      <a:r>
                        <a:rPr lang="fr-FR" sz="1200" b="1" u="sng" dirty="0" smtClean="0">
                          <a:solidFill>
                            <a:srgbClr val="000000"/>
                          </a:solidFill>
                          <a:latin typeface="+mn-lt"/>
                          <a:cs typeface="Arial Black"/>
                        </a:rPr>
                        <a:t>4 séquences de 7 à 10 séances </a:t>
                      </a:r>
                    </a:p>
                    <a:p>
                      <a:r>
                        <a:rPr lang="fr-FR" sz="1200" dirty="0" smtClean="0">
                          <a:solidFill>
                            <a:srgbClr val="000000"/>
                          </a:solidFill>
                          <a:latin typeface="+mn-lt"/>
                          <a:cs typeface="Arial Black"/>
                        </a:rPr>
                        <a:t>-septembre</a:t>
                      </a:r>
                      <a:r>
                        <a:rPr lang="fr-FR" sz="1200" baseline="0" dirty="0" smtClean="0">
                          <a:solidFill>
                            <a:srgbClr val="000000"/>
                          </a:solidFill>
                          <a:latin typeface="+mn-lt"/>
                          <a:cs typeface="Arial Black"/>
                        </a:rPr>
                        <a:t> à novembre 9 à 10 séances</a:t>
                      </a:r>
                    </a:p>
                    <a:p>
                      <a:r>
                        <a:rPr lang="fr-FR" sz="1200" baseline="0" dirty="0" smtClean="0">
                          <a:solidFill>
                            <a:srgbClr val="000000"/>
                          </a:solidFill>
                          <a:latin typeface="+mn-lt"/>
                          <a:cs typeface="Arial Black"/>
                        </a:rPr>
                        <a:t>-novembre à Février 8 à 9 séances</a:t>
                      </a:r>
                    </a:p>
                    <a:p>
                      <a:r>
                        <a:rPr lang="fr-FR" sz="1200" baseline="0" dirty="0" smtClean="0">
                          <a:solidFill>
                            <a:srgbClr val="000000"/>
                          </a:solidFill>
                          <a:latin typeface="+mn-lt"/>
                          <a:cs typeface="Arial Black"/>
                        </a:rPr>
                        <a:t>-Février à Mai 8 à 9 séances</a:t>
                      </a:r>
                    </a:p>
                    <a:p>
                      <a:r>
                        <a:rPr lang="fr-FR" sz="1200" baseline="0" dirty="0" smtClean="0">
                          <a:solidFill>
                            <a:srgbClr val="000000"/>
                          </a:solidFill>
                          <a:latin typeface="+mn-lt"/>
                          <a:cs typeface="Arial Black"/>
                        </a:rPr>
                        <a:t>-Mai à juin 7 à 8 séances.</a:t>
                      </a:r>
                      <a:endParaRPr lang="fr-FR" sz="1200" dirty="0" smtClean="0">
                        <a:solidFill>
                          <a:srgbClr val="000000"/>
                        </a:solidFill>
                        <a:latin typeface="+mn-lt"/>
                        <a:cs typeface="Arial Black"/>
                      </a:endParaRPr>
                    </a:p>
                    <a:p>
                      <a:r>
                        <a:rPr lang="fr-FR" sz="1200" u="sng" dirty="0" smtClean="0">
                          <a:solidFill>
                            <a:srgbClr val="000000"/>
                          </a:solidFill>
                          <a:latin typeface="+mn-lt"/>
                          <a:cs typeface="Arial Black"/>
                        </a:rPr>
                        <a:t>Durée</a:t>
                      </a:r>
                      <a:r>
                        <a:rPr lang="fr-FR" sz="1200" dirty="0" smtClean="0">
                          <a:solidFill>
                            <a:srgbClr val="000000"/>
                          </a:solidFill>
                          <a:latin typeface="+mn-lt"/>
                          <a:cs typeface="Arial Black"/>
                        </a:rPr>
                        <a:t> : </a:t>
                      </a:r>
                      <a:r>
                        <a:rPr lang="fr-FR" sz="1200" b="1" dirty="0" smtClean="0">
                          <a:solidFill>
                            <a:srgbClr val="000000"/>
                          </a:solidFill>
                          <a:latin typeface="+mn-lt"/>
                          <a:cs typeface="Arial Black"/>
                        </a:rPr>
                        <a:t>Cours de 2heures en G&amp;T et de</a:t>
                      </a:r>
                      <a:r>
                        <a:rPr lang="fr-FR" sz="1200" b="1" baseline="0" dirty="0" smtClean="0">
                          <a:solidFill>
                            <a:srgbClr val="000000"/>
                          </a:solidFill>
                          <a:latin typeface="+mn-lt"/>
                          <a:cs typeface="Arial Black"/>
                        </a:rPr>
                        <a:t> 2h30 en filière professionnelle.</a:t>
                      </a:r>
                      <a:endParaRPr lang="fr-FR" sz="1200" b="1" dirty="0" smtClean="0">
                        <a:solidFill>
                          <a:srgbClr val="000000"/>
                        </a:solidFill>
                        <a:latin typeface="+mn-lt"/>
                        <a:cs typeface="Arial Black"/>
                      </a:endParaRPr>
                    </a:p>
                    <a:p>
                      <a:r>
                        <a:rPr lang="fr-FR" sz="1200" u="sng" dirty="0" smtClean="0">
                          <a:solidFill>
                            <a:srgbClr val="000000"/>
                          </a:solidFill>
                          <a:latin typeface="+mn-lt"/>
                          <a:cs typeface="Arial Black"/>
                        </a:rPr>
                        <a:t>Créneaux d’AS </a:t>
                      </a:r>
                      <a:r>
                        <a:rPr lang="fr-FR" sz="1200" dirty="0" smtClean="0">
                          <a:solidFill>
                            <a:srgbClr val="000000"/>
                          </a:solidFill>
                          <a:latin typeface="+mn-lt"/>
                          <a:cs typeface="Arial Black"/>
                        </a:rPr>
                        <a:t>le jeudi de 17h à 18h et rencontres le mercredi après-midi.</a:t>
                      </a:r>
                    </a:p>
                    <a:p>
                      <a:r>
                        <a:rPr lang="fr-FR" sz="1200" u="sng" dirty="0" smtClean="0">
                          <a:solidFill>
                            <a:srgbClr val="000000"/>
                          </a:solidFill>
                          <a:latin typeface="+mn-lt"/>
                          <a:cs typeface="Arial Black"/>
                        </a:rPr>
                        <a:t>Option Sport </a:t>
                      </a:r>
                      <a:r>
                        <a:rPr lang="fr-FR" sz="1200" dirty="0" smtClean="0">
                          <a:solidFill>
                            <a:srgbClr val="000000"/>
                          </a:solidFill>
                          <a:latin typeface="+mn-lt"/>
                          <a:cs typeface="Arial Black"/>
                        </a:rPr>
                        <a:t>: Le mardi de 16h à 18h plus deux semaines de</a:t>
                      </a:r>
                      <a:r>
                        <a:rPr lang="fr-FR" sz="1200" baseline="0" dirty="0" smtClean="0">
                          <a:solidFill>
                            <a:srgbClr val="000000"/>
                          </a:solidFill>
                          <a:latin typeface="+mn-lt"/>
                          <a:cs typeface="Arial Black"/>
                        </a:rPr>
                        <a:t> stages sportifs.</a:t>
                      </a:r>
                      <a:endParaRPr lang="fr-FR" sz="1200" dirty="0">
                        <a:solidFill>
                          <a:srgbClr val="000000"/>
                        </a:solidFill>
                        <a:latin typeface="+mn-lt"/>
                        <a:cs typeface="Arial Black"/>
                      </a:endParaRPr>
                    </a:p>
                  </a:txBody>
                  <a:tcPr anchor="c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965779">
                <a:tc>
                  <a:txBody>
                    <a:bodyPr/>
                    <a:lstStyle/>
                    <a:p>
                      <a:pPr algn="ctr"/>
                      <a:r>
                        <a:rPr lang="fr-FR" sz="1600" dirty="0">
                          <a:solidFill>
                            <a:srgbClr val="000000"/>
                          </a:solidFill>
                          <a:latin typeface="Arial Black"/>
                          <a:cs typeface="Arial Black"/>
                        </a:rPr>
                        <a:t>Stratégies d’enseignement</a:t>
                      </a:r>
                      <a:endParaRPr lang="fr-FR" sz="1600" b="1" dirty="0">
                        <a:solidFill>
                          <a:srgbClr val="000000"/>
                        </a:solidFill>
                        <a:latin typeface="Arial Black"/>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gridSpan="4">
                  <a:txBody>
                    <a:bodyPr/>
                    <a:lstStyle/>
                    <a:p>
                      <a:r>
                        <a:rPr lang="fr-FR" sz="1200" dirty="0">
                          <a:solidFill>
                            <a:srgbClr val="000000"/>
                          </a:solidFill>
                          <a:latin typeface="+mn-lt"/>
                          <a:cs typeface="Arial Black"/>
                        </a:rPr>
                        <a:t>Utilisation</a:t>
                      </a:r>
                      <a:r>
                        <a:rPr lang="fr-FR" sz="1200" baseline="0" dirty="0">
                          <a:solidFill>
                            <a:srgbClr val="000000"/>
                          </a:solidFill>
                          <a:latin typeface="+mn-lt"/>
                          <a:cs typeface="Arial Black"/>
                        </a:rPr>
                        <a:t> du média vidéo, de fiches </a:t>
                      </a:r>
                      <a:r>
                        <a:rPr lang="fr-FR" sz="1200" baseline="0" dirty="0" smtClean="0">
                          <a:solidFill>
                            <a:srgbClr val="000000"/>
                          </a:solidFill>
                          <a:latin typeface="+mn-lt"/>
                          <a:cs typeface="Arial Black"/>
                        </a:rPr>
                        <a:t>de recueil d’informations, </a:t>
                      </a:r>
                      <a:r>
                        <a:rPr lang="fr-FR" sz="1200" baseline="0" dirty="0">
                          <a:solidFill>
                            <a:srgbClr val="000000"/>
                          </a:solidFill>
                          <a:latin typeface="+mn-lt"/>
                          <a:cs typeface="Arial Black"/>
                        </a:rPr>
                        <a:t>formes de </a:t>
                      </a:r>
                      <a:r>
                        <a:rPr lang="fr-FR" sz="1200" baseline="0" dirty="0" smtClean="0">
                          <a:solidFill>
                            <a:srgbClr val="000000"/>
                          </a:solidFill>
                          <a:latin typeface="+mn-lt"/>
                          <a:cs typeface="Arial Black"/>
                        </a:rPr>
                        <a:t>groupement régulièrement affinitaire, tutorat.</a:t>
                      </a:r>
                      <a:endParaRPr lang="fr-FR" sz="1200" baseline="0" dirty="0">
                        <a:solidFill>
                          <a:srgbClr val="000000"/>
                        </a:solidFill>
                        <a:latin typeface="+mn-lt"/>
                        <a:cs typeface="Arial Black"/>
                      </a:endParaRPr>
                    </a:p>
                    <a:p>
                      <a:r>
                        <a:rPr lang="fr-FR" sz="1200" baseline="0" dirty="0">
                          <a:solidFill>
                            <a:srgbClr val="000000"/>
                          </a:solidFill>
                          <a:latin typeface="+mn-lt"/>
                          <a:cs typeface="Arial Black"/>
                        </a:rPr>
                        <a:t>Valoriser les réussites, faciliter la compréhension des consignes </a:t>
                      </a:r>
                      <a:r>
                        <a:rPr lang="fr-FR" sz="1200" baseline="0" dirty="0" smtClean="0">
                          <a:solidFill>
                            <a:srgbClr val="000000"/>
                          </a:solidFill>
                          <a:latin typeface="+mn-lt"/>
                          <a:cs typeface="Arial Black"/>
                        </a:rPr>
                        <a:t>et mise en avant de la performance individuelle plus que référencée. </a:t>
                      </a:r>
                      <a:endParaRPr lang="fr-FR" sz="1200" baseline="0" dirty="0">
                        <a:solidFill>
                          <a:srgbClr val="000000"/>
                        </a:solidFill>
                        <a:latin typeface="+mn-lt"/>
                        <a:cs typeface="Arial Black"/>
                      </a:endParaRPr>
                    </a:p>
                  </a:txBody>
                  <a:tcPr anchor="c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r h="620808">
                <a:tc rowSpan="2">
                  <a:txBody>
                    <a:bodyPr/>
                    <a:lstStyle/>
                    <a:p>
                      <a:pPr algn="ctr"/>
                      <a:r>
                        <a:rPr lang="fr-FR" sz="1600" dirty="0">
                          <a:solidFill>
                            <a:srgbClr val="000000"/>
                          </a:solidFill>
                          <a:latin typeface="Arial Black"/>
                          <a:cs typeface="Arial Black"/>
                        </a:rPr>
                        <a:t>Projets : </a:t>
                      </a:r>
                    </a:p>
                    <a:p>
                      <a:pPr algn="ctr"/>
                      <a:r>
                        <a:rPr lang="fr-FR" sz="1600" dirty="0">
                          <a:solidFill>
                            <a:srgbClr val="000000"/>
                          </a:solidFill>
                          <a:latin typeface="Arial Black"/>
                          <a:cs typeface="Arial Black"/>
                        </a:rPr>
                        <a:t>de classe, sorties</a:t>
                      </a:r>
                      <a:r>
                        <a:rPr lang="mr-IN" sz="1600" dirty="0">
                          <a:solidFill>
                            <a:srgbClr val="000000"/>
                          </a:solidFill>
                          <a:latin typeface="Arial Black"/>
                          <a:cs typeface="Arial Black"/>
                        </a:rPr>
                        <a:t>…</a:t>
                      </a:r>
                      <a:endParaRPr lang="fr-FR" sz="1600" b="1" dirty="0">
                        <a:solidFill>
                          <a:srgbClr val="000000"/>
                        </a:solidFill>
                        <a:latin typeface="Arial Black"/>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200" b="1" dirty="0" smtClean="0">
                          <a:solidFill>
                            <a:srgbClr val="000000"/>
                          </a:solidFill>
                          <a:latin typeface="+mn-lt"/>
                          <a:cs typeface="Arial Black"/>
                        </a:rPr>
                        <a:t>2ndes MRC</a:t>
                      </a:r>
                      <a:endParaRPr lang="fr-FR" sz="1200" b="1" dirty="0">
                        <a:solidFill>
                          <a:srgbClr val="000000"/>
                        </a:solidFill>
                        <a:latin typeface="+mn-lt"/>
                        <a:cs typeface="Arial Black"/>
                      </a:endParaRPr>
                    </a:p>
                  </a:txBody>
                  <a:tcPr anchor="ctr">
                    <a:solidFill>
                      <a:schemeClr val="tx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dirty="0" smtClean="0">
                          <a:solidFill>
                            <a:srgbClr val="000000"/>
                          </a:solidFill>
                          <a:latin typeface="+mn-lt"/>
                          <a:cs typeface="Arial Black"/>
                        </a:rPr>
                        <a:t>1éres G&amp;T</a:t>
                      </a:r>
                      <a:endParaRPr lang="fr-FR" sz="1200" b="1" dirty="0">
                        <a:solidFill>
                          <a:srgbClr val="000000"/>
                        </a:solidFill>
                        <a:latin typeface="+mn-lt"/>
                        <a:cs typeface="Arial Black"/>
                      </a:endParaRPr>
                    </a:p>
                  </a:txBody>
                  <a:tcPr anchor="ctr">
                    <a:solidFill>
                      <a:schemeClr val="tx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dirty="0" smtClean="0">
                          <a:solidFill>
                            <a:srgbClr val="000000"/>
                          </a:solidFill>
                          <a:latin typeface="+mn-lt"/>
                          <a:cs typeface="Arial Black"/>
                        </a:rPr>
                        <a:t>Terminales</a:t>
                      </a:r>
                      <a:endParaRPr lang="fr-FR" sz="1200" b="1" dirty="0">
                        <a:solidFill>
                          <a:srgbClr val="000000"/>
                        </a:solidFill>
                        <a:latin typeface="+mn-lt"/>
                        <a:cs typeface="Arial Black"/>
                      </a:endParaRPr>
                    </a:p>
                  </a:txBody>
                  <a:tcPr anchor="ctr">
                    <a:solidFill>
                      <a:schemeClr val="tx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dirty="0" smtClean="0">
                          <a:solidFill>
                            <a:srgbClr val="000000"/>
                          </a:solidFill>
                          <a:latin typeface="+mn-lt"/>
                          <a:cs typeface="Arial Black"/>
                        </a:rPr>
                        <a:t>Option sport</a:t>
                      </a:r>
                      <a:endParaRPr lang="fr-FR" sz="1200" b="1" dirty="0">
                        <a:solidFill>
                          <a:srgbClr val="000000"/>
                        </a:solidFill>
                        <a:latin typeface="+mn-lt"/>
                        <a:cs typeface="Arial Black"/>
                      </a:endParaRPr>
                    </a:p>
                  </a:txBody>
                  <a:tcPr anchor="ctr">
                    <a:solidFill>
                      <a:schemeClr val="tx2">
                        <a:lumMod val="60000"/>
                        <a:lumOff val="40000"/>
                      </a:schemeClr>
                    </a:solidFill>
                  </a:tcPr>
                </a:tc>
                <a:extLst>
                  <a:ext uri="{0D108BD9-81ED-4DB2-BD59-A6C34878D82A}">
                    <a16:rowId xmlns:a16="http://schemas.microsoft.com/office/drawing/2014/main" xmlns="" val="10003"/>
                  </a:ext>
                </a:extLst>
              </a:tr>
              <a:tr h="915294">
                <a:tc vMerge="1">
                  <a:txBody>
                    <a:bodyPr/>
                    <a:lstStyle/>
                    <a:p>
                      <a:pPr algn="ctr"/>
                      <a:endParaRPr lang="fr-FR" sz="1600" b="1" dirty="0">
                        <a:solidFill>
                          <a:srgbClr val="000000"/>
                        </a:solidFill>
                        <a:latin typeface="Arial Black"/>
                        <a:cs typeface="Arial Black"/>
                      </a:endParaRPr>
                    </a:p>
                  </a:txBody>
                  <a:tcPr anchor="ctr"/>
                </a:tc>
                <a:tc>
                  <a:txBody>
                    <a:bodyPr/>
                    <a:lstStyle/>
                    <a:p>
                      <a:pPr algn="ctr"/>
                      <a:r>
                        <a:rPr lang="fr-FR" sz="1200" b="1" dirty="0" smtClean="0">
                          <a:solidFill>
                            <a:srgbClr val="000000"/>
                          </a:solidFill>
                          <a:latin typeface="+mn-lt"/>
                          <a:cs typeface="Arial Black"/>
                        </a:rPr>
                        <a:t>Cycle</a:t>
                      </a:r>
                      <a:r>
                        <a:rPr lang="fr-FR" sz="1200" b="1" baseline="0" dirty="0" smtClean="0">
                          <a:solidFill>
                            <a:srgbClr val="000000"/>
                          </a:solidFill>
                          <a:latin typeface="+mn-lt"/>
                          <a:cs typeface="Arial Black"/>
                        </a:rPr>
                        <a:t> de Hip-hop fédérateur du groupe classe en 1</a:t>
                      </a:r>
                      <a:r>
                        <a:rPr lang="fr-FR" sz="1200" b="1" baseline="30000" dirty="0" smtClean="0">
                          <a:solidFill>
                            <a:srgbClr val="000000"/>
                          </a:solidFill>
                          <a:latin typeface="+mn-lt"/>
                          <a:cs typeface="Arial Black"/>
                        </a:rPr>
                        <a:t>ère</a:t>
                      </a:r>
                      <a:r>
                        <a:rPr lang="fr-FR" sz="1200" b="1" baseline="0" dirty="0" smtClean="0">
                          <a:solidFill>
                            <a:srgbClr val="000000"/>
                          </a:solidFill>
                          <a:latin typeface="+mn-lt"/>
                          <a:cs typeface="Arial Black"/>
                        </a:rPr>
                        <a:t> séquence. </a:t>
                      </a:r>
                    </a:p>
                    <a:p>
                      <a:pPr algn="ctr"/>
                      <a:r>
                        <a:rPr lang="fr-FR" sz="1200" b="1" baseline="0" dirty="0" smtClean="0">
                          <a:solidFill>
                            <a:srgbClr val="000000"/>
                          </a:solidFill>
                          <a:latin typeface="+mn-lt"/>
                          <a:cs typeface="Arial Black"/>
                        </a:rPr>
                        <a:t>Intervenant : « Groupe EnPhase »</a:t>
                      </a:r>
                      <a:endParaRPr lang="fr-FR" sz="1200" b="1" dirty="0">
                        <a:solidFill>
                          <a:srgbClr val="000000"/>
                        </a:solidFill>
                        <a:latin typeface="+mn-lt"/>
                        <a:cs typeface="Arial Black"/>
                      </a:endParaRPr>
                    </a:p>
                  </a:txBody>
                  <a:tcP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200" b="1" dirty="0" smtClean="0">
                          <a:solidFill>
                            <a:srgbClr val="000000"/>
                          </a:solidFill>
                          <a:latin typeface="+mn-lt"/>
                          <a:cs typeface="Arial Black"/>
                        </a:rPr>
                        <a:t>Cycle de SBF</a:t>
                      </a:r>
                      <a:r>
                        <a:rPr lang="fr-FR" sz="1200" b="1" baseline="0" dirty="0" smtClean="0">
                          <a:solidFill>
                            <a:srgbClr val="000000"/>
                          </a:solidFill>
                          <a:latin typeface="+mn-lt"/>
                          <a:cs typeface="Arial Black"/>
                        </a:rPr>
                        <a:t> en découverte</a:t>
                      </a:r>
                      <a:endParaRPr lang="fr-FR" sz="1200" b="1" dirty="0">
                        <a:solidFill>
                          <a:srgbClr val="000000"/>
                        </a:solidFill>
                        <a:latin typeface="+mn-lt"/>
                        <a:cs typeface="Arial Black"/>
                      </a:endParaRPr>
                    </a:p>
                  </a:txBody>
                  <a:tcP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200" b="1" dirty="0" smtClean="0">
                          <a:solidFill>
                            <a:srgbClr val="000000"/>
                          </a:solidFill>
                          <a:latin typeface="+mn-lt"/>
                          <a:cs typeface="Arial Black"/>
                        </a:rPr>
                        <a:t>L’élève choisi un menu dans lequel il est plus à même de performer</a:t>
                      </a:r>
                      <a:r>
                        <a:rPr lang="fr-FR" sz="1200" b="1" baseline="0" dirty="0" smtClean="0">
                          <a:solidFill>
                            <a:srgbClr val="000000"/>
                          </a:solidFill>
                          <a:latin typeface="+mn-lt"/>
                          <a:cs typeface="Arial Black"/>
                        </a:rPr>
                        <a:t> et donc de réussir</a:t>
                      </a:r>
                      <a:endParaRPr lang="fr-FR" sz="1200" b="1" dirty="0">
                        <a:solidFill>
                          <a:srgbClr val="000000"/>
                        </a:solidFill>
                        <a:latin typeface="+mn-lt"/>
                        <a:cs typeface="Arial Black"/>
                      </a:endParaRPr>
                    </a:p>
                  </a:txBody>
                  <a:tcP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a:txBody>
                    <a:bodyPr/>
                    <a:lstStyle/>
                    <a:p>
                      <a:pPr algn="ctr"/>
                      <a:r>
                        <a:rPr lang="fr-FR" sz="1200" b="1" dirty="0" smtClean="0">
                          <a:solidFill>
                            <a:srgbClr val="000000"/>
                          </a:solidFill>
                          <a:latin typeface="+mn-lt"/>
                          <a:cs typeface="Arial Black"/>
                        </a:rPr>
                        <a:t>Deux séjours. Un en première et un autre en terminale : Ski </a:t>
                      </a:r>
                      <a:r>
                        <a:rPr lang="fr-FR" sz="1200" b="1" baseline="0" dirty="0" smtClean="0">
                          <a:solidFill>
                            <a:srgbClr val="000000"/>
                          </a:solidFill>
                          <a:latin typeface="+mn-lt"/>
                          <a:cs typeface="Arial Black"/>
                        </a:rPr>
                        <a:t> (ouvert aux élèves licenciés AS) et planche à voile</a:t>
                      </a:r>
                      <a:endParaRPr lang="fr-FR" sz="1200" b="1" dirty="0">
                        <a:solidFill>
                          <a:srgbClr val="000000"/>
                        </a:solidFill>
                        <a:latin typeface="+mn-lt"/>
                        <a:cs typeface="Arial Black"/>
                      </a:endParaRPr>
                    </a:p>
                  </a:txBody>
                  <a:tcP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extLst>
                  <a:ext uri="{0D108BD9-81ED-4DB2-BD59-A6C34878D82A}">
                    <a16:rowId xmlns:a16="http://schemas.microsoft.com/office/drawing/2014/main" xmlns="" val="10004"/>
                  </a:ext>
                </a:extLst>
              </a:tr>
              <a:tr h="2077538">
                <a:tc>
                  <a:txBody>
                    <a:bodyPr/>
                    <a:lstStyle/>
                    <a:p>
                      <a:pPr algn="ctr"/>
                      <a:r>
                        <a:rPr lang="fr-FR" sz="1600" dirty="0">
                          <a:solidFill>
                            <a:srgbClr val="000000"/>
                          </a:solidFill>
                          <a:latin typeface="Arial Black"/>
                          <a:cs typeface="Arial Black"/>
                        </a:rPr>
                        <a:t>Dispositifs : </a:t>
                      </a:r>
                      <a:endParaRPr lang="fr-FR" sz="1600" dirty="0" smtClean="0">
                        <a:solidFill>
                          <a:srgbClr val="000000"/>
                        </a:solidFill>
                        <a:latin typeface="Arial Black"/>
                        <a:cs typeface="Arial Black"/>
                      </a:endParaRPr>
                    </a:p>
                    <a:p>
                      <a:pPr algn="ctr"/>
                      <a:endParaRPr lang="fr-FR" sz="1600" dirty="0">
                        <a:solidFill>
                          <a:srgbClr val="000000"/>
                        </a:solidFill>
                        <a:latin typeface="Arial Black"/>
                        <a:cs typeface="Arial Black"/>
                      </a:endParaRPr>
                    </a:p>
                  </a:txBody>
                  <a:tcPr anchor="ctr">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a:tcPr>
                </a:tc>
                <a:tc gridSpan="4">
                  <a:txBody>
                    <a:bodyPr/>
                    <a:lstStyle/>
                    <a:p>
                      <a:pPr>
                        <a:buFont typeface="Arial" pitchFamily="34" charset="0"/>
                        <a:buChar char="•"/>
                      </a:pPr>
                      <a:r>
                        <a:rPr lang="fr-FR" sz="1200" b="1" dirty="0" smtClean="0">
                          <a:solidFill>
                            <a:srgbClr val="000000"/>
                          </a:solidFill>
                          <a:latin typeface="+mn-lt"/>
                          <a:cs typeface="Arial Black"/>
                        </a:rPr>
                        <a:t> Aménagement de l’évaluation pour</a:t>
                      </a:r>
                      <a:r>
                        <a:rPr lang="fr-FR" sz="1200" b="1" baseline="0" dirty="0" smtClean="0">
                          <a:solidFill>
                            <a:srgbClr val="000000"/>
                          </a:solidFill>
                          <a:latin typeface="+mn-lt"/>
                          <a:cs typeface="Arial Black"/>
                        </a:rPr>
                        <a:t> le</a:t>
                      </a:r>
                      <a:r>
                        <a:rPr lang="fr-FR" sz="1200" b="1" dirty="0" smtClean="0">
                          <a:solidFill>
                            <a:srgbClr val="000000"/>
                          </a:solidFill>
                          <a:latin typeface="+mn-lt"/>
                          <a:cs typeface="Arial Black"/>
                        </a:rPr>
                        <a:t>s élèves dyspraxiques </a:t>
                      </a:r>
                      <a:r>
                        <a:rPr lang="fr-FR" sz="1200" b="0" dirty="0" smtClean="0">
                          <a:solidFill>
                            <a:srgbClr val="000000"/>
                          </a:solidFill>
                          <a:latin typeface="+mn-lt"/>
                          <a:cs typeface="Arial Black"/>
                        </a:rPr>
                        <a:t>lorsque</a:t>
                      </a:r>
                      <a:r>
                        <a:rPr lang="fr-FR" sz="1200" b="0" baseline="0" dirty="0" smtClean="0">
                          <a:solidFill>
                            <a:srgbClr val="000000"/>
                          </a:solidFill>
                          <a:latin typeface="+mn-lt"/>
                          <a:cs typeface="Arial Black"/>
                        </a:rPr>
                        <a:t> cela</a:t>
                      </a:r>
                      <a:r>
                        <a:rPr lang="fr-FR" sz="1200" b="0" dirty="0" smtClean="0">
                          <a:solidFill>
                            <a:srgbClr val="000000"/>
                          </a:solidFill>
                          <a:latin typeface="+mn-lt"/>
                          <a:cs typeface="Arial Black"/>
                        </a:rPr>
                        <a:t> est nécessaire dans l’APSA qui</a:t>
                      </a:r>
                      <a:r>
                        <a:rPr lang="fr-FR" sz="1200" b="0" baseline="0" dirty="0" smtClean="0">
                          <a:solidFill>
                            <a:srgbClr val="000000"/>
                          </a:solidFill>
                          <a:latin typeface="+mn-lt"/>
                          <a:cs typeface="Arial Black"/>
                        </a:rPr>
                        <a:t> mets l’élève en échec.</a:t>
                      </a:r>
                    </a:p>
                    <a:p>
                      <a:pPr>
                        <a:buFont typeface="Arial" pitchFamily="34" charset="0"/>
                        <a:buChar char="•"/>
                      </a:pPr>
                      <a:r>
                        <a:rPr lang="fr-FR" sz="1200" b="0" baseline="0" dirty="0" smtClean="0">
                          <a:solidFill>
                            <a:srgbClr val="000000"/>
                          </a:solidFill>
                          <a:latin typeface="+mn-lt"/>
                          <a:cs typeface="Arial Black"/>
                        </a:rPr>
                        <a:t> </a:t>
                      </a:r>
                      <a:r>
                        <a:rPr lang="fr-FR" sz="1200" b="0" dirty="0" smtClean="0">
                          <a:solidFill>
                            <a:srgbClr val="000000"/>
                          </a:solidFill>
                          <a:latin typeface="+mn-lt"/>
                          <a:cs typeface="Arial Black"/>
                        </a:rPr>
                        <a:t>Puisque</a:t>
                      </a:r>
                      <a:r>
                        <a:rPr lang="fr-FR" sz="1200" b="0" baseline="0" dirty="0" smtClean="0">
                          <a:solidFill>
                            <a:srgbClr val="000000"/>
                          </a:solidFill>
                          <a:latin typeface="+mn-lt"/>
                          <a:cs typeface="Arial Black"/>
                        </a:rPr>
                        <a:t> « </a:t>
                      </a:r>
                      <a:r>
                        <a:rPr lang="fr-FR" sz="1200" b="0" i="1" kern="1200" dirty="0" smtClean="0">
                          <a:solidFill>
                            <a:schemeClr val="dk1"/>
                          </a:solidFill>
                          <a:latin typeface="+mn-lt"/>
                          <a:ea typeface="+mn-ea"/>
                          <a:cs typeface="+mn-cs"/>
                        </a:rPr>
                        <a:t>Tous les mémoires professionnels font état, chez les élèves obèses, d’un sentiment d’incompétence plus ou moins prononcé qui fait obstacle à leur engagement dans l’activité et les apprentissages », </a:t>
                      </a:r>
                      <a:r>
                        <a:rPr lang="fr-FR" sz="1200" b="0" i="0" kern="1200" dirty="0" smtClean="0">
                          <a:solidFill>
                            <a:schemeClr val="dk1"/>
                          </a:solidFill>
                          <a:latin typeface="+mn-lt"/>
                          <a:ea typeface="+mn-ea"/>
                          <a:cs typeface="+mn-cs"/>
                        </a:rPr>
                        <a:t>nous prenons le parti </a:t>
                      </a:r>
                      <a:r>
                        <a:rPr lang="fr-FR" sz="1200" b="1" i="0" kern="1200" dirty="0" smtClean="0">
                          <a:solidFill>
                            <a:schemeClr val="dk1"/>
                          </a:solidFill>
                          <a:latin typeface="+mn-lt"/>
                          <a:ea typeface="+mn-ea"/>
                          <a:cs typeface="+mn-cs"/>
                        </a:rPr>
                        <a:t>d’é</a:t>
                      </a:r>
                      <a:r>
                        <a:rPr lang="fr-FR" sz="1200" b="1" dirty="0" smtClean="0">
                          <a:solidFill>
                            <a:srgbClr val="000000"/>
                          </a:solidFill>
                          <a:latin typeface="+mn-lt"/>
                          <a:cs typeface="Arial Black"/>
                        </a:rPr>
                        <a:t>valuer les élèves en surpoids selon leurs performances individuelles vers une performance cible réalisable</a:t>
                      </a:r>
                      <a:r>
                        <a:rPr lang="fr-FR" sz="1200" b="0" baseline="0" dirty="0" smtClean="0">
                          <a:solidFill>
                            <a:srgbClr val="000000"/>
                          </a:solidFill>
                          <a:latin typeface="+mn-lt"/>
                          <a:cs typeface="Arial Black"/>
                        </a:rPr>
                        <a:t> en classe de seconde et de première.</a:t>
                      </a:r>
                      <a:endParaRPr lang="fr-FR" sz="1200" b="0" dirty="0" smtClean="0">
                        <a:solidFill>
                          <a:srgbClr val="000000"/>
                        </a:solidFill>
                        <a:latin typeface="+mn-lt"/>
                        <a:cs typeface="Arial Black"/>
                      </a:endParaRPr>
                    </a:p>
                    <a:p>
                      <a:pPr>
                        <a:buFont typeface="Arial" pitchFamily="34" charset="0"/>
                        <a:buChar char="•"/>
                      </a:pPr>
                      <a:r>
                        <a:rPr lang="fr-FR" sz="1200" b="0" baseline="0" dirty="0" smtClean="0">
                          <a:solidFill>
                            <a:srgbClr val="000000"/>
                          </a:solidFill>
                          <a:latin typeface="+mn-lt"/>
                          <a:cs typeface="Arial Black"/>
                        </a:rPr>
                        <a:t> </a:t>
                      </a:r>
                      <a:r>
                        <a:rPr lang="fr-FR" sz="1200" b="0" dirty="0" smtClean="0">
                          <a:solidFill>
                            <a:srgbClr val="000000"/>
                          </a:solidFill>
                          <a:latin typeface="+mn-lt"/>
                          <a:cs typeface="Arial Black"/>
                        </a:rPr>
                        <a:t>Possibilité pour</a:t>
                      </a:r>
                      <a:r>
                        <a:rPr lang="fr-FR" sz="1200" b="0" baseline="0" dirty="0" smtClean="0">
                          <a:solidFill>
                            <a:srgbClr val="000000"/>
                          </a:solidFill>
                          <a:latin typeface="+mn-lt"/>
                          <a:cs typeface="Arial Black"/>
                        </a:rPr>
                        <a:t> les élèves de terminales G&amp;T et professionnelles</a:t>
                      </a:r>
                      <a:r>
                        <a:rPr lang="fr-FR" sz="1200" b="1" u="none" baseline="0" dirty="0" smtClean="0">
                          <a:solidFill>
                            <a:srgbClr val="000000"/>
                          </a:solidFill>
                          <a:latin typeface="+mn-lt"/>
                          <a:cs typeface="Arial Black"/>
                        </a:rPr>
                        <a:t>, inaptes partiellement d’être évalué en CCF adapté</a:t>
                      </a:r>
                      <a:r>
                        <a:rPr lang="fr-FR" sz="1200" b="0" baseline="0" dirty="0" smtClean="0">
                          <a:solidFill>
                            <a:srgbClr val="000000"/>
                          </a:solidFill>
                          <a:latin typeface="+mn-lt"/>
                          <a:cs typeface="Arial Black"/>
                        </a:rPr>
                        <a:t> (musculation – marche pour notes du Baccalauréat et arbitrage en badminton durant le cycle)</a:t>
                      </a:r>
                      <a:endParaRPr lang="fr-FR" sz="1200" b="0" dirty="0">
                        <a:solidFill>
                          <a:srgbClr val="000000"/>
                        </a:solidFill>
                        <a:latin typeface="+mn-lt"/>
                        <a:cs typeface="Arial Black"/>
                      </a:endParaRPr>
                    </a:p>
                  </a:txBody>
                  <a:tcPr>
                    <a:solidFill>
                      <a:schemeClr val="bg1"/>
                    </a:solidFill>
                  </a:tcPr>
                </a:tc>
                <a:tc hMerge="1">
                  <a:txBody>
                    <a:bodyPr/>
                    <a:lstStyle/>
                    <a:p>
                      <a:endParaRPr lang="fr-FR" sz="1200" b="0" dirty="0">
                        <a:solidFill>
                          <a:srgbClr val="000000"/>
                        </a:solidFill>
                        <a:latin typeface="Arial Black"/>
                        <a:cs typeface="Arial Black"/>
                      </a:endParaRPr>
                    </a:p>
                  </a:txBody>
                  <a:tcPr/>
                </a:tc>
                <a:tc hMerge="1">
                  <a:txBody>
                    <a:bodyPr/>
                    <a:lstStyle/>
                    <a:p>
                      <a:endParaRPr lang="fr-FR" sz="1200" b="0" dirty="0">
                        <a:solidFill>
                          <a:srgbClr val="000000"/>
                        </a:solidFill>
                        <a:latin typeface="Arial Black"/>
                        <a:cs typeface="Arial Black"/>
                      </a:endParaRPr>
                    </a:p>
                  </a:txBody>
                  <a:tcPr/>
                </a:tc>
                <a:tc hMerge="1">
                  <a:txBody>
                    <a:bodyPr/>
                    <a:lstStyle/>
                    <a:p>
                      <a:endParaRPr lang="fr-FR" sz="1200" b="0" dirty="0">
                        <a:solidFill>
                          <a:srgbClr val="000000"/>
                        </a:solidFill>
                        <a:latin typeface="Arial Black"/>
                        <a:cs typeface="Arial Black"/>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02655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1716</TotalTime>
  <Words>5031</Words>
  <Application>Microsoft Office PowerPoint</Application>
  <PresentationFormat>Affichage à l'écran (4:3)</PresentationFormat>
  <Paragraphs>698</Paragraphs>
  <Slides>35</Slides>
  <Notes>3</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Introduction</vt:lpstr>
      <vt:lpstr>3 Objectifs</vt:lpstr>
      <vt:lpstr>Pour Qui?</vt:lpstr>
      <vt:lpstr>Ce qu’on y fait</vt:lpstr>
      <vt:lpstr>Organisation</vt:lpstr>
      <vt:lpstr>Diapositive 26</vt:lpstr>
      <vt:lpstr>Diapositive 27</vt:lpstr>
      <vt:lpstr>Le SEJOUR AU SKI</vt:lpstr>
      <vt:lpstr>Diapositive 29</vt:lpstr>
      <vt:lpstr>Diapositive 30</vt:lpstr>
      <vt:lpstr>Objectifs</vt:lpstr>
      <vt:lpstr>Etat des lieux</vt:lpstr>
      <vt:lpstr>Dès la rentrée 2021/2022</vt:lpstr>
      <vt:lpstr>Diapositive 34</vt:lpstr>
      <vt:lpstr>Annexes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dc:creator>
  <cp:lastModifiedBy>Nathalie Fadier</cp:lastModifiedBy>
  <cp:revision>567</cp:revision>
  <dcterms:created xsi:type="dcterms:W3CDTF">2018-11-09T13:09:57Z</dcterms:created>
  <dcterms:modified xsi:type="dcterms:W3CDTF">2021-09-27T15:57:46Z</dcterms:modified>
</cp:coreProperties>
</file>