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7"/>
  </p:notesMasterIdLst>
  <p:handoutMasterIdLst>
    <p:handoutMasterId r:id="rId18"/>
  </p:handoutMasterIdLst>
  <p:sldIdLst>
    <p:sldId id="326" r:id="rId2"/>
    <p:sldId id="365" r:id="rId3"/>
    <p:sldId id="366" r:id="rId4"/>
    <p:sldId id="328" r:id="rId5"/>
    <p:sldId id="352" r:id="rId6"/>
    <p:sldId id="358" r:id="rId7"/>
    <p:sldId id="367" r:id="rId8"/>
    <p:sldId id="363" r:id="rId9"/>
    <p:sldId id="351" r:id="rId10"/>
    <p:sldId id="368" r:id="rId11"/>
    <p:sldId id="362" r:id="rId12"/>
    <p:sldId id="369" r:id="rId13"/>
    <p:sldId id="347" r:id="rId14"/>
    <p:sldId id="353" r:id="rId15"/>
    <p:sldId id="370" r:id="rId16"/>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65"/>
            <p14:sldId id="366"/>
            <p14:sldId id="328"/>
            <p14:sldId id="352"/>
            <p14:sldId id="358"/>
            <p14:sldId id="367"/>
            <p14:sldId id="363"/>
            <p14:sldId id="351"/>
            <p14:sldId id="368"/>
            <p14:sldId id="362"/>
            <p14:sldId id="369"/>
            <p14:sldId id="347"/>
            <p14:sldId id="353"/>
            <p14:sldId id="37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AB5"/>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9" autoAdjust="0"/>
    <p:restoredTop sz="94660"/>
  </p:normalViewPr>
  <p:slideViewPr>
    <p:cSldViewPr showGuides="1">
      <p:cViewPr varScale="1">
        <p:scale>
          <a:sx n="88" d="100"/>
          <a:sy n="88" d="100"/>
        </p:scale>
        <p:origin x="84" y="22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35" d="100"/>
          <a:sy n="135" d="100"/>
        </p:scale>
        <p:origin x="512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29/11/2022</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29/11/2022</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29/11/2022</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29/11/2022</a:t>
            </a:fld>
            <a:endParaRPr lang="fr-FR" cap="all" dirty="0"/>
          </a:p>
        </p:txBody>
      </p:sp>
      <p:sp>
        <p:nvSpPr>
          <p:cNvPr id="3" name="Espace réservé du numéro de diapositive 7">
            <a:extLst>
              <a:ext uri="{FF2B5EF4-FFF2-40B4-BE49-F238E27FC236}">
                <a16:creationId xmlns:a16="http://schemas.microsoft.com/office/drawing/2014/main" id="{2354CB20-7A21-D185-F6CE-62A1EFA4E0F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77A21E3B-B8D7-F7DC-C195-ABB7173A265E}"/>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4D88517F-0652-24B7-CECE-FA7727AFB41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88B7A66-D08B-A398-E00A-DCBEE9483299}"/>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B49F00CA-DD42-B9AD-65A7-C2E0B613E49F}"/>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BE58713C-7CC1-D768-942B-0C6A202C4A9A}"/>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94797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29/11/2022</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8913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29/11/2022</a:t>
            </a:fld>
            <a:endParaRPr lang="fr-FR" cap="all" dirty="0"/>
          </a:p>
        </p:txBody>
      </p:sp>
      <p:sp>
        <p:nvSpPr>
          <p:cNvPr id="2" name="Espace réservé du numéro de diapositive 7">
            <a:extLst>
              <a:ext uri="{FF2B5EF4-FFF2-40B4-BE49-F238E27FC236}">
                <a16:creationId xmlns:a16="http://schemas.microsoft.com/office/drawing/2014/main" id="{5627B9E6-EB77-0A01-D53D-30EDB7418B7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47857BB5-8B72-4B4D-18CA-F32ACE431C8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6AC0A31-242B-827C-B5BA-CF77E9ED29D7}"/>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E969AD70-87AF-3A72-8CE0-A63CF1D6C0BD}"/>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79702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29/11/2022</a:t>
            </a:fld>
            <a:endParaRPr lang="fr-FR" cap="all" dirty="0"/>
          </a:p>
        </p:txBody>
      </p:sp>
      <p:sp>
        <p:nvSpPr>
          <p:cNvPr id="3" name="Espace réservé du numéro de diapositive 7">
            <a:extLst>
              <a:ext uri="{FF2B5EF4-FFF2-40B4-BE49-F238E27FC236}">
                <a16:creationId xmlns:a16="http://schemas.microsoft.com/office/drawing/2014/main" id="{71C90EFA-E0FE-E045-609C-5D8B6B7B8415}"/>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09434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29/11/2022</a:t>
            </a:fld>
            <a:endParaRPr lang="fr-FR" cap="all" dirty="0"/>
          </a:p>
        </p:txBody>
      </p:sp>
      <p:sp>
        <p:nvSpPr>
          <p:cNvPr id="3" name="Espace réservé du numéro de diapositive 7">
            <a:extLst>
              <a:ext uri="{FF2B5EF4-FFF2-40B4-BE49-F238E27FC236}">
                <a16:creationId xmlns:a16="http://schemas.microsoft.com/office/drawing/2014/main" id="{7FFCCFED-02DC-08EC-199E-29F138E6FD3E}"/>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902FD0BE-20C2-98A4-80BF-26E2E4CE4A32}"/>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D78EB4C2-0797-C1C8-2713-C16D8D7195FF}"/>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1EAF8653-EBBB-E723-93E8-4EAEA88D6E8A}"/>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767BF9AD-A3E5-B2AC-B1C5-8DC87EC46ECD}"/>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D3FD874F-D58B-C7F8-80C5-06579D5E867C}"/>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59836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29/11/2022</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09204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29/11/2022</a:t>
            </a:fld>
            <a:endParaRPr lang="fr-FR" cap="all" dirty="0"/>
          </a:p>
        </p:txBody>
      </p:sp>
      <p:sp>
        <p:nvSpPr>
          <p:cNvPr id="2" name="Espace réservé du numéro de diapositive 7">
            <a:extLst>
              <a:ext uri="{FF2B5EF4-FFF2-40B4-BE49-F238E27FC236}">
                <a16:creationId xmlns:a16="http://schemas.microsoft.com/office/drawing/2014/main" id="{3FEBFD50-4011-BD8E-6F33-91EE334F822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053E4752-B7BE-C251-601F-E85D791F72E5}"/>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7A84DCE6-CC5A-62D3-7F72-C44C2473D024}"/>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B5A000C1-691E-F104-1902-9EF057D8705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930988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29/11/2022</a:t>
            </a:fld>
            <a:endParaRPr lang="fr-FR" cap="all" dirty="0"/>
          </a:p>
        </p:txBody>
      </p:sp>
      <p:sp>
        <p:nvSpPr>
          <p:cNvPr id="3" name="Espace réservé du numéro de diapositive 7">
            <a:extLst>
              <a:ext uri="{FF2B5EF4-FFF2-40B4-BE49-F238E27FC236}">
                <a16:creationId xmlns:a16="http://schemas.microsoft.com/office/drawing/2014/main" id="{21EDD869-98C0-F59E-578F-8389EEA6B6DA}"/>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5" name="Espace réservé pour une image  7">
            <a:extLst>
              <a:ext uri="{FF2B5EF4-FFF2-40B4-BE49-F238E27FC236}">
                <a16:creationId xmlns:a16="http://schemas.microsoft.com/office/drawing/2014/main" id="{267D06C0-A8EA-E608-4A6F-B67EDDDD287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6" name="Titre 1">
            <a:extLst>
              <a:ext uri="{FF2B5EF4-FFF2-40B4-BE49-F238E27FC236}">
                <a16:creationId xmlns:a16="http://schemas.microsoft.com/office/drawing/2014/main" id="{F25B2DE6-0EBC-ACE2-BF9B-00ABA60A7E75}"/>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14398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29/11/2022</a:t>
            </a:fld>
            <a:endParaRPr lang="fr-FR" cap="all" dirty="0"/>
          </a:p>
        </p:txBody>
      </p:sp>
      <p:sp>
        <p:nvSpPr>
          <p:cNvPr id="3" name="Espace réservé du numéro de diapositive 7">
            <a:extLst>
              <a:ext uri="{FF2B5EF4-FFF2-40B4-BE49-F238E27FC236}">
                <a16:creationId xmlns:a16="http://schemas.microsoft.com/office/drawing/2014/main" id="{C713303D-957D-C3FF-65F8-AC7AE214D0E7}"/>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6099BCD-2997-F0EE-6D31-BF84EA2CF9D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CE9E1EE3-B96E-FEEE-9B11-160E25A960C5}"/>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0623D511-8F3A-BC6C-8B9A-4A61EB517828}"/>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F86BDA20-4BE9-39FB-F411-8371EDBFAA68}"/>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40D48E26-A627-507B-7D1B-FCA789939791}"/>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247068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29/11/2022</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9878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lvl1pPr>
              <a:defRPr/>
            </a:lvl1pPr>
          </a:lstStyle>
          <a:p>
            <a:pPr algn="r"/>
            <a:fld id="{4840C8CD-47A6-46D1-834E-8B717424291A}" type="datetime1">
              <a:rPr lang="fr-FR" cap="all" smtClean="0"/>
              <a:t>29/11/2022</a:t>
            </a:fld>
            <a:endParaRPr lang="fr-FR" cap="all" dirty="0"/>
          </a:p>
        </p:txBody>
      </p:sp>
      <p:sp>
        <p:nvSpPr>
          <p:cNvPr id="8" name="Espace réservé du numéro de diapositive 7"/>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467544" y="2346046"/>
            <a:ext cx="8208912" cy="2077200"/>
          </a:xfrm>
        </p:spPr>
        <p:txBody>
          <a:bodyPr/>
          <a:lstStyle>
            <a:lvl1pPr>
              <a:lnSpc>
                <a:spcPct val="90000"/>
              </a:lnSpc>
              <a:spcAft>
                <a:spcPts val="0"/>
              </a:spcAft>
              <a:defRPr sz="3200" b="1" cap="none" baseline="0">
                <a:solidFill>
                  <a:schemeClr val="tx1"/>
                </a:solidFill>
              </a:defRPr>
            </a:lvl1pPr>
            <a:lvl2pPr marL="0" indent="0">
              <a:spcBef>
                <a:spcPts val="500"/>
              </a:spcBef>
              <a:spcAft>
                <a:spcPts val="0"/>
              </a:spcAft>
              <a:buNone/>
              <a:defRPr sz="1800"/>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29/11/2022</a:t>
            </a:fld>
            <a:endParaRPr lang="fr-FR" cap="all" dirty="0"/>
          </a:p>
        </p:txBody>
      </p:sp>
      <p:sp>
        <p:nvSpPr>
          <p:cNvPr id="2" name="Espace réservé du numéro de diapositive 7">
            <a:extLst>
              <a:ext uri="{FF2B5EF4-FFF2-40B4-BE49-F238E27FC236}">
                <a16:creationId xmlns:a16="http://schemas.microsoft.com/office/drawing/2014/main" id="{D3D6716E-35E6-9A46-3401-322FD6C560B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DDB6F684-FFF0-9BFF-F28E-73B95625953A}"/>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D4B03BF3-C378-2FE2-8D59-9E342E83CE0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372358B2-A1B9-F1AD-6A34-48FD17F0F3CB}"/>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94764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29/11/2022</a:t>
            </a:fld>
            <a:endParaRPr lang="fr-FR" cap="all" dirty="0"/>
          </a:p>
        </p:txBody>
      </p:sp>
      <p:sp>
        <p:nvSpPr>
          <p:cNvPr id="3" name="Espace réservé du numéro de diapositive 7">
            <a:extLst>
              <a:ext uri="{FF2B5EF4-FFF2-40B4-BE49-F238E27FC236}">
                <a16:creationId xmlns:a16="http://schemas.microsoft.com/office/drawing/2014/main" id="{D2261B49-61BC-08FD-F4D5-755ADDBDF97D}"/>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Espace réservé pour une image  7">
            <a:extLst>
              <a:ext uri="{FF2B5EF4-FFF2-40B4-BE49-F238E27FC236}">
                <a16:creationId xmlns:a16="http://schemas.microsoft.com/office/drawing/2014/main" id="{19FE17F8-3961-56C2-F560-271C7C130BC7}"/>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5" name="Titre 1">
            <a:extLst>
              <a:ext uri="{FF2B5EF4-FFF2-40B4-BE49-F238E27FC236}">
                <a16:creationId xmlns:a16="http://schemas.microsoft.com/office/drawing/2014/main" id="{FAD2F008-B2DE-BF59-0EF6-5FE51C2BB01C}"/>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Tree>
    <p:extLst>
      <p:ext uri="{BB962C8B-B14F-4D97-AF65-F5344CB8AC3E}">
        <p14:creationId xmlns:p14="http://schemas.microsoft.com/office/powerpoint/2010/main" val="2006623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29/11/2022</a:t>
            </a:fld>
            <a:endParaRPr lang="fr-FR" cap="all" dirty="0"/>
          </a:p>
        </p:txBody>
      </p:sp>
      <p:sp>
        <p:nvSpPr>
          <p:cNvPr id="3" name="Espace réservé du numéro de diapositive 7">
            <a:extLst>
              <a:ext uri="{FF2B5EF4-FFF2-40B4-BE49-F238E27FC236}">
                <a16:creationId xmlns:a16="http://schemas.microsoft.com/office/drawing/2014/main" id="{B90D4875-6211-D712-5823-AC28DCEDD361}"/>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4" name="Titre 1">
            <a:extLst>
              <a:ext uri="{FF2B5EF4-FFF2-40B4-BE49-F238E27FC236}">
                <a16:creationId xmlns:a16="http://schemas.microsoft.com/office/drawing/2014/main" id="{C3E13540-A18A-96B0-6A60-14EAD0037620}"/>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5" name="Espace réservé du texte 11">
            <a:extLst>
              <a:ext uri="{FF2B5EF4-FFF2-40B4-BE49-F238E27FC236}">
                <a16:creationId xmlns:a16="http://schemas.microsoft.com/office/drawing/2014/main" id="{FD8B63AE-DF04-8B65-882C-7D2998FF32C1}"/>
              </a:ext>
            </a:extLst>
          </p:cNvPr>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11">
            <a:extLst>
              <a:ext uri="{FF2B5EF4-FFF2-40B4-BE49-F238E27FC236}">
                <a16:creationId xmlns:a16="http://schemas.microsoft.com/office/drawing/2014/main" id="{60733CAB-28DE-FA77-DF74-BC7D5FD70951}"/>
              </a:ext>
            </a:extLst>
          </p:cNvPr>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7" name="Espace réservé du texte 11">
            <a:extLst>
              <a:ext uri="{FF2B5EF4-FFF2-40B4-BE49-F238E27FC236}">
                <a16:creationId xmlns:a16="http://schemas.microsoft.com/office/drawing/2014/main" id="{C77177D9-F143-9BEF-8488-7BDBDDA84EBB}"/>
              </a:ext>
            </a:extLst>
          </p:cNvPr>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8" name="Espace réservé du texte 9">
            <a:extLst>
              <a:ext uri="{FF2B5EF4-FFF2-40B4-BE49-F238E27FC236}">
                <a16:creationId xmlns:a16="http://schemas.microsoft.com/office/drawing/2014/main" id="{C50B2D90-1933-7507-D820-8E312EB3B786}"/>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83833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sz="2500">
                <a:solidFill>
                  <a:schemeClr val="tx1"/>
                </a:solidFill>
              </a:defRPr>
            </a:lvl1pPr>
          </a:lstStyle>
          <a:p>
            <a:r>
              <a:rPr lang="fr-FR" dirty="0"/>
              <a:t>Titre</a:t>
            </a:r>
          </a:p>
        </p:txBody>
      </p:sp>
      <p:sp>
        <p:nvSpPr>
          <p:cNvPr id="8" name="Espace réservé du texte 7"/>
          <p:cNvSpPr>
            <a:spLocks noGrp="1"/>
          </p:cNvSpPr>
          <p:nvPr>
            <p:ph type="body" sz="quarter" idx="13" hasCustomPrompt="1"/>
          </p:nvPr>
        </p:nvSpPr>
        <p:spPr bwMode="gray">
          <a:xfrm>
            <a:off x="467543" y="1891968"/>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1"/>
                </a:solidFill>
              </a:defRPr>
            </a:lvl1pPr>
            <a:lvl2pPr marL="324000" indent="-144000">
              <a:spcBef>
                <a:spcPts val="600"/>
              </a:spcBef>
              <a:spcAft>
                <a:spcPts val="800"/>
              </a:spcAft>
              <a:buFont typeface="+mj-lt"/>
              <a:buAutoNum type="alphaLcPeriod"/>
              <a:defRPr>
                <a:solidFill>
                  <a:srgbClr val="EC130E"/>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48A1FCF9-6FFD-4635-A651-75F724D18F81}" type="datetime1">
              <a:rPr lang="fr-FR" cap="all" smtClean="0"/>
              <a:t>29/11/2022</a:t>
            </a:fld>
            <a:endParaRPr lang="fr-FR" cap="all" dirty="0"/>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29/11/2022</a:t>
            </a:fld>
            <a:endParaRPr lang="fr-FR" cap="all" dirty="0"/>
          </a:p>
        </p:txBody>
      </p:sp>
      <p:sp>
        <p:nvSpPr>
          <p:cNvPr id="3" name="Espace réservé pour une image  7">
            <a:extLst>
              <a:ext uri="{FF2B5EF4-FFF2-40B4-BE49-F238E27FC236}">
                <a16:creationId xmlns:a16="http://schemas.microsoft.com/office/drawing/2014/main" id="{55E8919A-91DF-308C-6983-D0C2960095CE}"/>
              </a:ext>
            </a:extLst>
          </p:cNvPr>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4" name="Titre 1">
            <a:extLst>
              <a:ext uri="{FF2B5EF4-FFF2-40B4-BE49-F238E27FC236}">
                <a16:creationId xmlns:a16="http://schemas.microsoft.com/office/drawing/2014/main" id="{A3279743-2313-328C-9CAD-4BCAC0AD9A4A}"/>
              </a:ext>
            </a:extLst>
          </p:cNvPr>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5" name="Espace réservé du numéro de diapositive 7">
            <a:extLst>
              <a:ext uri="{FF2B5EF4-FFF2-40B4-BE49-F238E27FC236}">
                <a16:creationId xmlns:a16="http://schemas.microsoft.com/office/drawing/2014/main" id="{E23B90F1-215F-7EF3-5D58-DC5482A3045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dirty="0"/>
              <a:t>Titre</a:t>
            </a:r>
          </a:p>
        </p:txBody>
      </p:sp>
      <p:sp>
        <p:nvSpPr>
          <p:cNvPr id="10"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467543"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156456" y="1836000"/>
            <a:ext cx="2520000" cy="2574000"/>
          </a:xfrm>
        </p:spPr>
        <p:txBody>
          <a:bodyPr/>
          <a:lstStyle>
            <a:lvl1pPr>
              <a:defRPr>
                <a:solidFill>
                  <a:schemeClr val="tx1"/>
                </a:solidFill>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74A03300-A62F-4DF5-966E-3CB9D38AC02B}" type="datetime1">
              <a:rPr lang="fr-FR" cap="all" smtClean="0"/>
              <a:t>29/11/2022</a:t>
            </a:fld>
            <a:endParaRPr lang="fr-FR" cap="all" dirty="0"/>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29/11/2022</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CD35FC20-8278-49B4-BAA7-5618786AC5BB}" type="datetime1">
              <a:rPr lang="fr-FR" smtClean="0"/>
              <a:t>29/11/2022</a:t>
            </a:fld>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17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6F42726C-76A3-45BB-9E3B-0F2EB6320166}" type="datetime1">
              <a:rPr lang="fr-FR" cap="all" smtClean="0"/>
              <a:t>29/11/2022</a:t>
            </a:fld>
            <a:endParaRPr lang="fr-FR" cap="all" dirty="0"/>
          </a:p>
        </p:txBody>
      </p:sp>
      <p:sp>
        <p:nvSpPr>
          <p:cNvPr id="2" name="Espace réservé du numéro de diapositive 7">
            <a:extLst>
              <a:ext uri="{FF2B5EF4-FFF2-40B4-BE49-F238E27FC236}">
                <a16:creationId xmlns:a16="http://schemas.microsoft.com/office/drawing/2014/main" id="{612AD668-5605-0B84-EA9A-52941CBBB539}"/>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
        <p:nvSpPr>
          <p:cNvPr id="3" name="Titre 3">
            <a:extLst>
              <a:ext uri="{FF2B5EF4-FFF2-40B4-BE49-F238E27FC236}">
                <a16:creationId xmlns:a16="http://schemas.microsoft.com/office/drawing/2014/main" id="{B48BACCF-B43B-FD48-8507-2AE58579F486}"/>
              </a:ext>
            </a:extLst>
          </p:cNvPr>
          <p:cNvSpPr>
            <a:spLocks noGrp="1"/>
          </p:cNvSpPr>
          <p:nvPr>
            <p:ph type="title" hasCustomPrompt="1"/>
          </p:nvPr>
        </p:nvSpPr>
        <p:spPr bwMode="gray">
          <a:xfrm>
            <a:off x="467543" y="900000"/>
            <a:ext cx="8208913" cy="720000"/>
          </a:xfrm>
        </p:spPr>
        <p:txBody>
          <a:bodyPr/>
          <a:lstStyle>
            <a:lvl1pPr>
              <a:defRPr>
                <a:solidFill>
                  <a:schemeClr val="tx1"/>
                </a:solidFill>
              </a:defRPr>
            </a:lvl1pPr>
          </a:lstStyle>
          <a:p>
            <a:r>
              <a:rPr lang="fr-FR" noProof="0" dirty="0"/>
              <a:t>Titre</a:t>
            </a:r>
            <a:endParaRPr lang="fr-FR" dirty="0"/>
          </a:p>
        </p:txBody>
      </p:sp>
      <p:sp>
        <p:nvSpPr>
          <p:cNvPr id="5" name="Espace réservé du contenu 8">
            <a:extLst>
              <a:ext uri="{FF2B5EF4-FFF2-40B4-BE49-F238E27FC236}">
                <a16:creationId xmlns:a16="http://schemas.microsoft.com/office/drawing/2014/main" id="{CD5C58DF-C09C-D6BD-75E3-7222C9048AEE}"/>
              </a:ext>
            </a:extLst>
          </p:cNvPr>
          <p:cNvSpPr>
            <a:spLocks noGrp="1"/>
          </p:cNvSpPr>
          <p:nvPr>
            <p:ph sz="quarter" idx="14" hasCustomPrompt="1"/>
          </p:nvPr>
        </p:nvSpPr>
        <p:spPr bwMode="gray">
          <a:xfrm>
            <a:off x="467543" y="1836000"/>
            <a:ext cx="8208914" cy="2574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6" name="Espace réservé du texte 9">
            <a:extLst>
              <a:ext uri="{FF2B5EF4-FFF2-40B4-BE49-F238E27FC236}">
                <a16:creationId xmlns:a16="http://schemas.microsoft.com/office/drawing/2014/main" id="{17705B73-EB86-1315-9143-5893B3935B33}"/>
              </a:ext>
            </a:extLst>
          </p:cNvPr>
          <p:cNvSpPr>
            <a:spLocks noGrp="1"/>
          </p:cNvSpPr>
          <p:nvPr>
            <p:ph type="body" sz="quarter" idx="13" hasCustomPrompt="1"/>
          </p:nvPr>
        </p:nvSpPr>
        <p:spPr bwMode="gray">
          <a:xfrm>
            <a:off x="3312000" y="180000"/>
            <a:ext cx="5364456" cy="360000"/>
          </a:xfrm>
        </p:spPr>
        <p:txBody>
          <a:bodyPr/>
          <a:lstStyle>
            <a:lvl1pPr marL="108000" indent="-108000" algn="r">
              <a:spcAft>
                <a:spcPts val="0"/>
              </a:spcAft>
              <a:buFont typeface="+mj-lt"/>
              <a:buAutoNum type="arabicPeriod"/>
              <a:defRPr sz="750" b="1">
                <a:solidFill>
                  <a:schemeClr val="tx1"/>
                </a:solidFill>
              </a:defRPr>
            </a:lvl1pPr>
            <a:lvl2pPr marL="108000" indent="-108000" algn="r">
              <a:spcBef>
                <a:spcPts val="0"/>
              </a:spcBef>
              <a:spcAft>
                <a:spcPts val="0"/>
              </a:spcAft>
              <a:buFont typeface="+mj-lt"/>
              <a:buAutoNum type="alphaLcPeriod"/>
              <a:defRPr sz="750">
                <a:solidFill>
                  <a:schemeClr val="tx1"/>
                </a:solidFill>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106661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467544" y="915566"/>
            <a:ext cx="8208912" cy="367240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1"/>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19323" y="4783500"/>
            <a:ext cx="1170000" cy="360000"/>
          </a:xfrm>
          <a:prstGeom prst="rect">
            <a:avLst/>
          </a:prstGeom>
        </p:spPr>
        <p:txBody>
          <a:bodyPr/>
          <a:lstStyle/>
          <a:p>
            <a:pPr algn="r"/>
            <a:fld id="{80708A47-EF35-45C3-8BF0-5C29E8226EDF}" type="datetime1">
              <a:rPr lang="fr-FR" cap="all" smtClean="0"/>
              <a:t>29/11/2022</a:t>
            </a:fld>
            <a:endParaRPr lang="fr-FR" cap="all" dirty="0"/>
          </a:p>
        </p:txBody>
      </p:sp>
      <p:sp>
        <p:nvSpPr>
          <p:cNvPr id="3" name="Espace réservé du numéro de diapositive 7">
            <a:extLst>
              <a:ext uri="{FF2B5EF4-FFF2-40B4-BE49-F238E27FC236}">
                <a16:creationId xmlns:a16="http://schemas.microsoft.com/office/drawing/2014/main" id="{1940E8B4-C46B-0CD5-4E5C-AC62375365F3}"/>
              </a:ext>
            </a:extLst>
          </p:cNvPr>
          <p:cNvSpPr>
            <a:spLocks noGrp="1"/>
          </p:cNvSpPr>
          <p:nvPr>
            <p:ph type="sldNum" sz="quarter" idx="12"/>
          </p:nvPr>
        </p:nvSpPr>
        <p:spPr bwMode="gray">
          <a:xfrm>
            <a:off x="7596336" y="4783500"/>
            <a:ext cx="1080120" cy="360000"/>
          </a:xfrm>
          <a:prstGeom prst="rect">
            <a:avLst/>
          </a:prstGeom>
        </p:spPr>
        <p:txBody>
          <a:bodyPr/>
          <a:lstStyle>
            <a:lvl1pPr algn="r">
              <a:defRPr sz="1400">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0780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8A1DF097-7559-4E94-9B57-B932F2611400}" type="datetime1">
              <a:rPr lang="fr-FR" cap="all" smtClean="0"/>
              <a:t>29/11/2022</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dirty="0"/>
          </a:p>
        </p:txBody>
      </p:sp>
      <p:pic>
        <p:nvPicPr>
          <p:cNvPr id="4" name="Image 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31" r:id="rId7"/>
    <p:sldLayoutId id="2147483832" r:id="rId8"/>
    <p:sldLayoutId id="2147483833" r:id="rId9"/>
    <p:sldLayoutId id="2147483834" r:id="rId10"/>
    <p:sldLayoutId id="2147483847" r:id="rId11"/>
    <p:sldLayoutId id="2147483848" r:id="rId12"/>
    <p:sldLayoutId id="2147483849" r:id="rId13"/>
    <p:sldLayoutId id="2147483850" r:id="rId14"/>
    <p:sldLayoutId id="2147483891" r:id="rId15"/>
    <p:sldLayoutId id="2147483892" r:id="rId16"/>
    <p:sldLayoutId id="2147483893" r:id="rId17"/>
    <p:sldLayoutId id="2147483894" r:id="rId18"/>
    <p:sldLayoutId id="2147483907" r:id="rId19"/>
    <p:sldLayoutId id="2147483908" r:id="rId20"/>
    <p:sldLayoutId id="2147483909" r:id="rId21"/>
    <p:sldLayoutId id="2147483910" r:id="rId22"/>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5EC3D008-DD61-4C4F-93BD-9E371E593F35}" type="datetime1">
              <a:rPr lang="fr-FR" smtClean="0"/>
              <a:t>29/11/2022</a:t>
            </a:fld>
            <a:endParaRPr lang="fr-FR" dirty="0"/>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sp>
        <p:nvSpPr>
          <p:cNvPr id="6" name="Titre 5"/>
          <p:cNvSpPr>
            <a:spLocks noGrp="1"/>
          </p:cNvSpPr>
          <p:nvPr>
            <p:ph type="title"/>
          </p:nvPr>
        </p:nvSpPr>
        <p:spPr/>
        <p:txBody>
          <a:bodyPr/>
          <a:lstStyle/>
          <a:p>
            <a:r>
              <a:rPr lang="fr-FR" dirty="0"/>
              <a:t>w</a:t>
            </a:r>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419622"/>
            <a:ext cx="8208914" cy="3327300"/>
          </a:xfrm>
        </p:spPr>
        <p:txBody>
          <a:bodyPr/>
          <a:lstStyle/>
          <a:p>
            <a:pPr marL="285750" lvl="0" indent="-285750"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Une adresse mail valide et consultée régulièrement : </a:t>
            </a:r>
            <a:r>
              <a:rPr lang="fr-FR" sz="1400" dirty="0">
                <a:solidFill>
                  <a:schemeClr val="bg1"/>
                </a:solidFill>
              </a:rPr>
              <a:t> </a:t>
            </a:r>
            <a:r>
              <a:rPr lang="fr-FR" sz="1400" dirty="0">
                <a:solidFill>
                  <a:schemeClr val="accent1"/>
                </a:solidFill>
              </a:rPr>
              <a:t>pour échanger et recevoir les informations sur votre dossier</a:t>
            </a:r>
          </a:p>
          <a:p>
            <a:pPr lvl="0" defTabSz="457200">
              <a:spcBef>
                <a:spcPts val="600"/>
              </a:spcBef>
              <a:spcAft>
                <a:spcPts val="600"/>
              </a:spcAft>
              <a:buClr>
                <a:srgbClr val="FF0000"/>
              </a:buClr>
              <a:buSzPct val="100000"/>
            </a:pPr>
            <a:endParaRPr lang="fr-FR" sz="1600" dirty="0">
              <a:solidFill>
                <a:srgbClr val="3D566E"/>
              </a:solidFill>
            </a:endParaRPr>
          </a:p>
          <a:p>
            <a:pPr marL="285750" lvl="0" indent="-285750" defTabSz="457200">
              <a:spcBef>
                <a:spcPts val="600"/>
              </a:spcBef>
              <a:spcAft>
                <a:spcPts val="60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L’INE</a:t>
            </a:r>
            <a:r>
              <a:rPr lang="fr-FR" sz="1400" b="1" dirty="0">
                <a:solidFill>
                  <a:srgbClr val="3D566E"/>
                </a:solidFill>
              </a:rPr>
              <a:t> </a:t>
            </a:r>
            <a:r>
              <a:rPr lang="fr-FR" sz="1400" dirty="0">
                <a:solidFill>
                  <a:schemeClr val="accent1"/>
                </a:solidFill>
              </a:rPr>
              <a:t>(identifiant national élève en lycée général, technologique ou professionnel) ou</a:t>
            </a:r>
            <a:r>
              <a:rPr lang="fr-FR" sz="1400" dirty="0"/>
              <a:t> </a:t>
            </a:r>
            <a:r>
              <a:rPr lang="fr-FR" sz="1400" b="1" dirty="0">
                <a:solidFill>
                  <a:srgbClr val="F28E65"/>
                </a:solidFill>
              </a:rPr>
              <a:t>INAA</a:t>
            </a:r>
            <a:r>
              <a:rPr lang="fr-FR" sz="1400" dirty="0">
                <a:solidFill>
                  <a:schemeClr val="accent1"/>
                </a:solidFill>
              </a:rPr>
              <a:t> (en lycée agricole) : sur les bulletins scolaires ou le relevé de notes des épreuves anticipées du baccalauréat. </a:t>
            </a:r>
          </a:p>
          <a:p>
            <a:pPr lvl="0" defTabSz="457200">
              <a:spcBef>
                <a:spcPts val="600"/>
              </a:spcBef>
              <a:spcAft>
                <a:spcPts val="600"/>
              </a:spcAft>
              <a:buClr>
                <a:srgbClr val="FF0000"/>
              </a:buClr>
              <a:buSzPct val="100000"/>
            </a:pPr>
            <a:r>
              <a:rPr lang="fr-FR" sz="1200" b="1" dirty="0">
                <a:solidFill>
                  <a:schemeClr val="accent1"/>
                </a:solidFill>
              </a:rPr>
              <a:t>À noter pour les lycées français à l’étranger </a:t>
            </a:r>
            <a:r>
              <a:rPr lang="fr-FR" sz="1200" dirty="0">
                <a:solidFill>
                  <a:schemeClr val="accent1"/>
                </a:solidFill>
              </a:rPr>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10</a:t>
            </a:fld>
            <a:endParaRPr lang="fr-FR"/>
          </a:p>
        </p:txBody>
      </p:sp>
      <p:sp>
        <p:nvSpPr>
          <p:cNvPr id="7" name="Rectangle 6"/>
          <p:cNvSpPr/>
          <p:nvPr/>
        </p:nvSpPr>
        <p:spPr>
          <a:xfrm>
            <a:off x="467542" y="3473880"/>
            <a:ext cx="8208914" cy="774240"/>
          </a:xfrm>
          <a:prstGeom prst="rect">
            <a:avLst/>
          </a:prstGeom>
          <a:solidFill>
            <a:schemeClr val="tx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accent6"/>
                </a:solidFill>
              </a:rPr>
              <a:t>Conseil aux parents ou tuteurs légaux </a:t>
            </a:r>
            <a:r>
              <a:rPr lang="fr-FR" sz="1300" b="1" dirty="0">
                <a:solidFill>
                  <a:schemeClr val="accent6"/>
                </a:solidFill>
              </a:rPr>
              <a:t>: </a:t>
            </a:r>
            <a:r>
              <a:rPr lang="fr-FR" sz="1300" dirty="0">
                <a:solidFill>
                  <a:schemeClr val="bg1"/>
                </a:solidFill>
              </a:rPr>
              <a:t>vous pouvez également renseigner votre email et numéro de portable dans le dossier de votre enfant pour recevoir messages et alertes Parcoursup. Vous pourrez également recevoir des formations qui organisent des épreuves écrites/orales le rappel des échéances. </a:t>
            </a:r>
          </a:p>
        </p:txBody>
      </p:sp>
      <p:sp>
        <p:nvSpPr>
          <p:cNvPr id="8" name="Rectangle 7"/>
          <p:cNvSpPr/>
          <p:nvPr/>
        </p:nvSpPr>
        <p:spPr>
          <a:xfrm>
            <a:off x="467542" y="1923678"/>
            <a:ext cx="8208913" cy="310609"/>
          </a:xfrm>
          <a:prstGeom prst="rect">
            <a:avLst/>
          </a:prstGeom>
          <a:solidFill>
            <a:schemeClr val="tx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300" b="1" i="1" dirty="0">
                <a:solidFill>
                  <a:schemeClr val="bg1"/>
                </a:solidFill>
              </a:rPr>
              <a:t>Important : renseignez un numéro de portable </a:t>
            </a:r>
            <a:r>
              <a:rPr lang="fr-FR" sz="1300" i="1" dirty="0">
                <a:solidFill>
                  <a:schemeClr val="bg1"/>
                </a:solidFill>
              </a:rPr>
              <a:t>pour recevoir les alertes envoyées par la plateforme. </a:t>
            </a: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15795" y="195486"/>
            <a:ext cx="255509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À partir du </a:t>
            </a:r>
            <a:r>
              <a:rPr lang="fr-FR" sz="1400" b="1" dirty="0" smtClean="0">
                <a:solidFill>
                  <a:schemeClr val="tx1"/>
                </a:solidFill>
              </a:rPr>
              <a:t>18 </a:t>
            </a:r>
            <a:r>
              <a:rPr lang="fr-FR" sz="1400" b="1" dirty="0">
                <a:solidFill>
                  <a:schemeClr val="tx1"/>
                </a:solidFill>
              </a:rPr>
              <a:t>janvier 2023</a:t>
            </a:r>
          </a:p>
        </p:txBody>
      </p:sp>
    </p:spTree>
    <p:extLst>
      <p:ext uri="{BB962C8B-B14F-4D97-AF65-F5344CB8AC3E}">
        <p14:creationId xmlns:p14="http://schemas.microsoft.com/office/powerpoint/2010/main" val="74490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5" y="843558"/>
            <a:ext cx="8496943" cy="4104456"/>
          </a:xfrm>
        </p:spPr>
        <p:txBody>
          <a:bodyPr>
            <a:noAutofit/>
          </a:bodyPr>
          <a:lstStyle/>
          <a:p>
            <a:pPr marL="285750" indent="-285750">
              <a:buClr>
                <a:schemeClr val="bg2"/>
              </a:buClr>
              <a:buFont typeface="Courier New" panose="02070309020205020404" pitchFamily="49" charset="0"/>
              <a:buChar char="o"/>
            </a:pPr>
            <a:r>
              <a:rPr lang="fr-FR" sz="1400" dirty="0">
                <a:solidFill>
                  <a:schemeClr val="accent1"/>
                </a:solidFill>
              </a:rPr>
              <a:t>Jusqu’à </a:t>
            </a:r>
            <a:r>
              <a:rPr lang="fr-FR" sz="1400" b="1" dirty="0">
                <a:solidFill>
                  <a:schemeClr val="bg1"/>
                </a:solidFill>
                <a:highlight>
                  <a:srgbClr val="0000FF"/>
                </a:highlight>
              </a:rPr>
              <a:t>10 vœux et 10 vœux supplémentaires</a:t>
            </a:r>
            <a:r>
              <a:rPr lang="fr-FR" sz="1400" dirty="0">
                <a:solidFill>
                  <a:schemeClr val="accent1"/>
                </a:solidFill>
              </a:rPr>
              <a:t> pour des formations en apprentissage</a:t>
            </a:r>
          </a:p>
          <a:p>
            <a:pPr marL="285750" indent="-285750">
              <a:buClr>
                <a:schemeClr val="bg2"/>
              </a:buClr>
              <a:buFont typeface="Courier New" panose="02070309020205020404" pitchFamily="49" charset="0"/>
              <a:buChar char="o"/>
            </a:pPr>
            <a:endParaRPr lang="fr-FR" sz="1400" b="1" dirty="0">
              <a:solidFill>
                <a:schemeClr val="accent1"/>
              </a:solidFill>
            </a:endParaRPr>
          </a:p>
          <a:p>
            <a:pPr marL="285750" indent="-285750">
              <a:buClr>
                <a:schemeClr val="bg2"/>
              </a:buClr>
              <a:buFont typeface="Courier New" panose="02070309020205020404" pitchFamily="49" charset="0"/>
              <a:buChar char="o"/>
            </a:pPr>
            <a:r>
              <a:rPr lang="fr-FR" sz="1400" dirty="0">
                <a:solidFill>
                  <a:schemeClr val="accent1"/>
                </a:solidFill>
              </a:rPr>
              <a:t>Possibilité de faire </a:t>
            </a:r>
            <a:r>
              <a:rPr lang="fr-FR" sz="1400" b="1" dirty="0">
                <a:solidFill>
                  <a:schemeClr val="bg1"/>
                </a:solidFill>
                <a:highlight>
                  <a:srgbClr val="0000FF"/>
                </a:highlight>
              </a:rPr>
              <a:t>des sous-vœux pour certaines filières</a:t>
            </a:r>
            <a:r>
              <a:rPr lang="fr-FR" sz="1400" dirty="0">
                <a:solidFill>
                  <a:schemeClr val="accent1"/>
                </a:solidFill>
              </a:rPr>
              <a:t> (classes prépa, BTS, BUT, école de commerce, d'ingénieurs, IFSI…) </a:t>
            </a:r>
          </a:p>
          <a:p>
            <a:pPr marL="285750" indent="-285750">
              <a:buClr>
                <a:schemeClr val="bg2"/>
              </a:buClr>
              <a:buFont typeface="Courier New" panose="02070309020205020404" pitchFamily="49" charset="0"/>
              <a:buChar char="o"/>
            </a:pPr>
            <a:endParaRPr lang="fr-FR" sz="1400" b="1" dirty="0">
              <a:solidFill>
                <a:schemeClr val="accent1"/>
              </a:solidFill>
            </a:endParaRPr>
          </a:p>
          <a:p>
            <a:pPr marL="285750" indent="-285750">
              <a:buClr>
                <a:schemeClr val="bg2"/>
              </a:buClr>
              <a:buFont typeface="Courier New" panose="02070309020205020404" pitchFamily="49" charset="0"/>
              <a:buChar char="o"/>
            </a:pPr>
            <a:r>
              <a:rPr lang="fr-FR" sz="1400" b="1" dirty="0">
                <a:solidFill>
                  <a:schemeClr val="bg1"/>
                </a:solidFill>
                <a:highlight>
                  <a:srgbClr val="0000FF"/>
                </a:highlight>
              </a:rPr>
              <a:t>Les vœux sont formulés librement par les candidats (pas de classement par ordre de priorité) </a:t>
            </a:r>
            <a:r>
              <a:rPr lang="fr-FR" sz="1400" dirty="0">
                <a:solidFill>
                  <a:schemeClr val="accent1"/>
                </a:solidFill>
              </a:rPr>
              <a:t>: une réponse </a:t>
            </a:r>
            <a:r>
              <a:rPr lang="fr-FR" sz="1400" dirty="0" smtClean="0">
                <a:solidFill>
                  <a:schemeClr val="accent1"/>
                </a:solidFill>
              </a:rPr>
              <a:t>pour </a:t>
            </a:r>
            <a:r>
              <a:rPr lang="fr-FR" sz="1400" dirty="0">
                <a:solidFill>
                  <a:schemeClr val="accent1"/>
                </a:solidFill>
              </a:rPr>
              <a:t>chaque vœu formulé</a:t>
            </a:r>
          </a:p>
          <a:p>
            <a:pPr marL="285750" indent="-285750">
              <a:buClr>
                <a:schemeClr val="bg2"/>
              </a:buClr>
              <a:buFont typeface="Courier New" panose="02070309020205020404" pitchFamily="49" charset="0"/>
              <a:buChar char="o"/>
            </a:pPr>
            <a:endParaRPr lang="fr-FR" sz="1400" b="1" dirty="0">
              <a:solidFill>
                <a:schemeClr val="accent1"/>
              </a:solidFill>
            </a:endParaRPr>
          </a:p>
          <a:p>
            <a:pPr marL="285750" indent="-285750">
              <a:buClr>
                <a:schemeClr val="bg2"/>
              </a:buClr>
              <a:buFont typeface="Courier New" panose="02070309020205020404" pitchFamily="49" charset="0"/>
              <a:buChar char="o"/>
            </a:pPr>
            <a:r>
              <a:rPr lang="fr-FR" sz="1400" b="1" dirty="0">
                <a:solidFill>
                  <a:schemeClr val="bg1"/>
                </a:solidFill>
                <a:highlight>
                  <a:srgbClr val="0000FF"/>
                </a:highlight>
              </a:rPr>
              <a:t>La date de formulation du vœu n’est pas prise en compte </a:t>
            </a:r>
            <a:r>
              <a:rPr lang="fr-FR" sz="1400" dirty="0">
                <a:solidFill>
                  <a:schemeClr val="accent1"/>
                </a:solidFill>
              </a:rPr>
              <a:t>pour l’examen du dossier </a:t>
            </a:r>
          </a:p>
          <a:p>
            <a:pPr marL="285750" indent="-285750">
              <a:buClr>
                <a:schemeClr val="bg2"/>
              </a:buClr>
              <a:buFont typeface="Courier New" panose="02070309020205020404" pitchFamily="49" charset="0"/>
              <a:buChar char="o"/>
            </a:pPr>
            <a:endParaRPr lang="fr-FR" sz="1400" b="1" dirty="0">
              <a:solidFill>
                <a:schemeClr val="accent1"/>
              </a:solidFill>
            </a:endParaRPr>
          </a:p>
          <a:p>
            <a:pPr marL="285750" indent="-285750">
              <a:buClr>
                <a:schemeClr val="bg2"/>
              </a:buClr>
              <a:buFont typeface="Courier New" panose="02070309020205020404" pitchFamily="49" charset="0"/>
              <a:buChar char="o"/>
            </a:pPr>
            <a:r>
              <a:rPr lang="fr-FR" sz="1400" b="1" dirty="0">
                <a:solidFill>
                  <a:schemeClr val="bg1"/>
                </a:solidFill>
                <a:highlight>
                  <a:srgbClr val="0000FF"/>
                </a:highlight>
              </a:rPr>
              <a:t>Chaque formation n’a connaissance que des vœux formulés pour elle </a:t>
            </a:r>
            <a:br>
              <a:rPr lang="fr-FR" sz="1400" b="1" dirty="0">
                <a:solidFill>
                  <a:schemeClr val="bg1"/>
                </a:solidFill>
                <a:highlight>
                  <a:srgbClr val="0000FF"/>
                </a:highlight>
              </a:rPr>
            </a:br>
            <a:r>
              <a:rPr lang="fr-FR" sz="1400" dirty="0">
                <a:solidFill>
                  <a:schemeClr val="accent1"/>
                </a:solidFill>
              </a:rPr>
              <a:t>(elle ne connait pas les autres vœux formulés  par les candidats)</a:t>
            </a:r>
          </a:p>
          <a:p>
            <a:pPr marL="285750" indent="-285750">
              <a:buClr>
                <a:schemeClr val="bg2"/>
              </a:buClr>
              <a:buFont typeface="Courier New" panose="02070309020205020404" pitchFamily="49" charset="0"/>
              <a:buChar char="o"/>
            </a:pPr>
            <a:endParaRPr lang="fr-FR" sz="1400" b="1" dirty="0">
              <a:solidFill>
                <a:schemeClr val="accent1"/>
              </a:solidFill>
            </a:endParaRPr>
          </a:p>
          <a:p>
            <a:pPr marL="285750" indent="-285750">
              <a:buClr>
                <a:schemeClr val="bg2"/>
              </a:buClr>
              <a:buFont typeface="Courier New" panose="02070309020205020404" pitchFamily="49" charset="0"/>
              <a:buChar char="o"/>
            </a:pPr>
            <a:r>
              <a:rPr lang="fr-FR" sz="1400" b="1" dirty="0">
                <a:solidFill>
                  <a:schemeClr val="bg1"/>
                </a:solidFill>
                <a:highlight>
                  <a:srgbClr val="0000FF"/>
                </a:highlight>
              </a:rPr>
              <a:t>Quand un candidat accepte une formation, il a toujours la possibilité de conserver des vœux pour lesquels il est en liste d’attente </a:t>
            </a:r>
            <a:r>
              <a:rPr lang="fr-FR" sz="1400" dirty="0">
                <a:solidFill>
                  <a:schemeClr val="accent1"/>
                </a:solidFill>
              </a:rPr>
              <a:t>et qui l’intéressent davantage</a:t>
            </a:r>
            <a:endParaRPr lang="fr-FR" sz="1400"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11</a:t>
            </a:fld>
            <a:endParaRPr lang="fr-FR" dirty="0"/>
          </a:p>
        </p:txBody>
      </p:sp>
      <p:sp>
        <p:nvSpPr>
          <p:cNvPr id="2" name="Rectangle à coins arrondis 6">
            <a:extLst>
              <a:ext uri="{FF2B5EF4-FFF2-40B4-BE49-F238E27FC236}">
                <a16:creationId xmlns:a16="http://schemas.microsoft.com/office/drawing/2014/main" id="{55AD3F10-A19C-E585-9AE7-4D63D855983E}"/>
              </a:ext>
            </a:extLst>
          </p:cNvPr>
          <p:cNvSpPr/>
          <p:nvPr/>
        </p:nvSpPr>
        <p:spPr>
          <a:xfrm>
            <a:off x="5508104" y="195486"/>
            <a:ext cx="3168353"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principales règles à </a:t>
            </a:r>
            <a:r>
              <a:rPr lang="fr-FR" sz="1400" b="1" dirty="0" smtClean="0">
                <a:solidFill>
                  <a:schemeClr val="tx1"/>
                </a:solidFill>
              </a:rPr>
              <a:t>retenir</a:t>
            </a:r>
            <a:endParaRPr lang="fr-FR" sz="1400" b="1" dirty="0">
              <a:solidFill>
                <a:schemeClr val="tx1"/>
              </a:solidFill>
            </a:endParaRPr>
          </a:p>
        </p:txBody>
      </p:sp>
    </p:spTree>
    <p:extLst>
      <p:ext uri="{BB962C8B-B14F-4D97-AF65-F5344CB8AC3E}">
        <p14:creationId xmlns:p14="http://schemas.microsoft.com/office/powerpoint/2010/main" val="679528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467544" y="915566"/>
            <a:ext cx="3600402" cy="3744417"/>
          </a:xfrm>
        </p:spPr>
        <p:txBody>
          <a:bodyPr>
            <a:noAutofit/>
          </a:bodyPr>
          <a:lstStyle/>
          <a:p>
            <a:pPr marL="285750" lvl="0" indent="-285750" algn="l"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 projet de formation motivé</a:t>
            </a:r>
          </a:p>
          <a:p>
            <a:pPr marL="285750" lvl="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b="1" dirty="0">
              <a:solidFill>
                <a:srgbClr val="F28E65"/>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pièces complémentaires </a:t>
            </a:r>
            <a:r>
              <a:rPr lang="fr-FR" sz="1400" dirty="0">
                <a:solidFill>
                  <a:schemeClr val="accent1"/>
                </a:solidFill>
              </a:rPr>
              <a:t>demandées par certaines formations</a:t>
            </a: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285750" indent="-285750" algn="l"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rubrique Activités et centres d’intérêt </a:t>
            </a: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la fiche Avenir </a:t>
            </a:r>
            <a:r>
              <a:rPr lang="fr-FR" sz="1400" dirty="0">
                <a:solidFill>
                  <a:schemeClr val="accent1"/>
                </a:solidFill>
              </a:rPr>
              <a:t>renseignée par le lycée </a:t>
            </a: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Des informations sur votre parcours spécifique </a:t>
            </a:r>
            <a:r>
              <a:rPr lang="fr-FR" sz="1400" dirty="0">
                <a:solidFill>
                  <a:schemeClr val="accent1"/>
                </a:solidFill>
              </a:rPr>
              <a:t>(sections européennes, internationales ou bi-bac) </a:t>
            </a:r>
            <a:r>
              <a:rPr lang="fr-FR" sz="1400" dirty="0">
                <a:solidFill>
                  <a:schemeClr val="bg1"/>
                </a:solidFill>
                <a:highlight>
                  <a:srgbClr val="0000FF"/>
                </a:highlight>
              </a:rPr>
              <a:t>ou </a:t>
            </a:r>
            <a:r>
              <a:rPr lang="fr-FR" sz="1400" b="1" dirty="0">
                <a:solidFill>
                  <a:schemeClr val="bg1"/>
                </a:solidFill>
                <a:highlight>
                  <a:srgbClr val="0000FF"/>
                </a:highlight>
              </a:rPr>
              <a:t>votre</a:t>
            </a:r>
            <a:r>
              <a:rPr lang="fr-FR" sz="1400" dirty="0">
                <a:solidFill>
                  <a:schemeClr val="bg1"/>
                </a:solidFill>
                <a:highlight>
                  <a:srgbClr val="0000FF"/>
                </a:highlight>
              </a:rPr>
              <a:t> </a:t>
            </a:r>
            <a:r>
              <a:rPr lang="fr-FR" sz="1400" b="1" dirty="0">
                <a:solidFill>
                  <a:schemeClr val="bg1"/>
                </a:solidFill>
                <a:highlight>
                  <a:srgbClr val="0000FF"/>
                </a:highlight>
              </a:rPr>
              <a:t>participation aux cordées de la réussite </a:t>
            </a:r>
            <a:r>
              <a:rPr lang="fr-FR" sz="1400" dirty="0">
                <a:solidFill>
                  <a:schemeClr val="accent1"/>
                </a:solidFill>
              </a:rPr>
              <a:t>(seulement si vous le souhaitez)</a:t>
            </a:r>
          </a:p>
        </p:txBody>
      </p:sp>
      <p:sp>
        <p:nvSpPr>
          <p:cNvPr id="9" name="Espace réservé du texte 5"/>
          <p:cNvSpPr>
            <a:spLocks noGrp="1"/>
          </p:cNvSpPr>
          <p:nvPr>
            <p:ph type="body" sz="quarter" idx="14"/>
          </p:nvPr>
        </p:nvSpPr>
        <p:spPr>
          <a:xfrm>
            <a:off x="4203336" y="935825"/>
            <a:ext cx="4545128" cy="2500021"/>
          </a:xfrm>
        </p:spPr>
        <p:txBody>
          <a:bodyPr>
            <a:noAutofit/>
          </a:bodyPr>
          <a:lstStyle/>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lvl="1"/>
            <a:r>
              <a:rPr lang="fr-FR" sz="1400" b="1" dirty="0">
                <a:solidFill>
                  <a:schemeClr val="accent1"/>
                </a:solidFill>
              </a:rPr>
              <a:t>Année de première </a:t>
            </a:r>
            <a:r>
              <a:rPr lang="fr-FR" sz="1400" dirty="0">
                <a:solidFill>
                  <a:schemeClr val="accent1"/>
                </a:solidFill>
              </a:rPr>
              <a:t>: bulletins scolaires et les notes des épreuves anticipées de français et celles au titre du contrôle continu (pour les lycéens généraux et technologiques)</a:t>
            </a:r>
          </a:p>
          <a:p>
            <a:pPr lvl="1"/>
            <a:r>
              <a:rPr lang="fr-FR" sz="1400" b="1" dirty="0">
                <a:solidFill>
                  <a:schemeClr val="accent1"/>
                </a:solidFill>
              </a:rPr>
              <a:t>Année de terminale </a:t>
            </a:r>
            <a:r>
              <a:rPr lang="fr-FR" sz="1400" dirty="0">
                <a:solidFill>
                  <a:schemeClr val="accent1"/>
                </a:solidFill>
              </a:rPr>
              <a:t>: bulletins scolaires des 1er et 2e trimestres (ou 1</a:t>
            </a:r>
            <a:r>
              <a:rPr lang="fr-FR" sz="1400" baseline="30000" dirty="0">
                <a:solidFill>
                  <a:schemeClr val="accent1"/>
                </a:solidFill>
              </a:rPr>
              <a:t>er</a:t>
            </a:r>
            <a:r>
              <a:rPr lang="fr-FR" sz="1400" dirty="0">
                <a:solidFill>
                  <a:schemeClr val="accent1"/>
                </a:solidFill>
              </a:rPr>
              <a:t> semestre), notes des épreuves finales des deux enseignements de spécialité (pour les lycéens généraux et technologiques)</a:t>
            </a:r>
          </a:p>
        </p:txBody>
      </p:sp>
      <p:sp>
        <p:nvSpPr>
          <p:cNvPr id="7" name="Espace réservé de la date 6"/>
          <p:cNvSpPr>
            <a:spLocks noGrp="1"/>
          </p:cNvSpPr>
          <p:nvPr>
            <p:ph type="dt" sz="half" idx="10"/>
          </p:nvPr>
        </p:nvSpPr>
        <p:spPr/>
        <p:txBody>
          <a:bodyPr/>
          <a:lstStyle/>
          <a:p>
            <a:pPr algn="r"/>
            <a:fld id="{86A7E527-2B74-4939-A608-D1C0574CE027}" type="datetime1">
              <a:rPr lang="fr-FR" cap="all" smtClean="0"/>
              <a:t>29/11/2022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12</a:t>
            </a:fld>
            <a:endParaRPr lang="fr-FR"/>
          </a:p>
        </p:txBody>
      </p:sp>
      <p:sp>
        <p:nvSpPr>
          <p:cNvPr id="3" name="Rectangle à coins arrondis 6">
            <a:extLst>
              <a:ext uri="{FF2B5EF4-FFF2-40B4-BE49-F238E27FC236}">
                <a16:creationId xmlns:a16="http://schemas.microsoft.com/office/drawing/2014/main" id="{233DCACA-F66D-BCAA-014B-643DFA98A1BB}"/>
              </a:ext>
            </a:extLst>
          </p:cNvPr>
          <p:cNvSpPr/>
          <p:nvPr/>
        </p:nvSpPr>
        <p:spPr>
          <a:xfrm>
            <a:off x="4067946" y="195486"/>
            <a:ext cx="4608511"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éléments transmis aux formations du supérieur</a:t>
            </a:r>
          </a:p>
        </p:txBody>
      </p:sp>
      <p:sp>
        <p:nvSpPr>
          <p:cNvPr id="5" name="Rectangle à coins arrondis 6">
            <a:extLst>
              <a:ext uri="{FF2B5EF4-FFF2-40B4-BE49-F238E27FC236}">
                <a16:creationId xmlns:a16="http://schemas.microsoft.com/office/drawing/2014/main" id="{83140DCC-AD93-1945-3373-C69C34662455}"/>
              </a:ext>
            </a:extLst>
          </p:cNvPr>
          <p:cNvSpPr/>
          <p:nvPr/>
        </p:nvSpPr>
        <p:spPr>
          <a:xfrm>
            <a:off x="4792531" y="3403943"/>
            <a:ext cx="3312368" cy="705729"/>
          </a:xfrm>
          <a:prstGeom prst="roundRect">
            <a:avLst/>
          </a:prstGeom>
          <a:solidFill>
            <a:schemeClr val="accent3">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accent1"/>
                </a:solidFill>
              </a:rPr>
              <a:t>Nouveauté 2023 : vos résultats au baccalauréat mieux pris en compte</a:t>
            </a:r>
          </a:p>
        </p:txBody>
      </p:sp>
    </p:spTree>
    <p:extLst>
      <p:ext uri="{BB962C8B-B14F-4D97-AF65-F5344CB8AC3E}">
        <p14:creationId xmlns:p14="http://schemas.microsoft.com/office/powerpoint/2010/main" val="1898735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29/11/2022</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13</a:t>
            </a:fld>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64611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467543" y="843558"/>
            <a:ext cx="8298793" cy="3600400"/>
          </a:xfrm>
        </p:spPr>
        <p:txBody>
          <a:bodyPr>
            <a:noAutofit/>
          </a:bodyPr>
          <a:lstStyle/>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Prendre connaissance du calendrier 2023, </a:t>
            </a:r>
            <a:r>
              <a:rPr lang="fr-FR" sz="1400" b="1" dirty="0">
                <a:solidFill>
                  <a:schemeClr val="accent1"/>
                </a:solidFill>
              </a:rPr>
              <a:t>des modalités de fonctionnement de la plateforme et des vidéos tutos pour vous familiariser avec la procédure</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Ne pas attendre la dernière minute </a:t>
            </a:r>
            <a:r>
              <a:rPr lang="fr-FR" sz="1400" b="1" dirty="0">
                <a:solidFill>
                  <a:schemeClr val="accent1"/>
                </a:solidFill>
              </a:rPr>
              <a:t>pour préparer son projet d’orientation : explorer le moteur de recherche des formations, consulter les fiches des formations qui vous intéressent</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Echanger au sein de votre lycée et profiter des opportunités de rencontres avec les enseignants et responsables du supérieur</a:t>
            </a:r>
            <a:r>
              <a:rPr lang="fr-FR" sz="1400" b="1" dirty="0">
                <a:solidFill>
                  <a:schemeClr val="accent1"/>
                </a:solidFill>
              </a:rPr>
              <a:t> : salons d’orientation, Lives Parcoursup, journées portes ouvertes</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Préparer les éléments pour créer votre dossier Parcoursup à compter du 18 </a:t>
            </a:r>
            <a:r>
              <a:rPr lang="fr-FR" sz="1400" b="1" dirty="0" smtClean="0">
                <a:solidFill>
                  <a:schemeClr val="bg1"/>
                </a:solidFill>
                <a:highlight>
                  <a:srgbClr val="0000FF"/>
                </a:highlight>
              </a:rPr>
              <a:t>janvier 2023 </a:t>
            </a:r>
            <a:r>
              <a:rPr lang="fr-FR" sz="1400" b="1" dirty="0">
                <a:solidFill>
                  <a:schemeClr val="accent1"/>
                </a:solidFill>
              </a:rPr>
              <a:t>et veiller à renseigner les coordonnées de vos représentants légaux pour qu’ils puissent suivre votre dossier</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dirty="0">
              <a:solidFill>
                <a:schemeClr val="accent1"/>
              </a:solidFill>
              <a:cs typeface="Arial"/>
            </a:endParaRPr>
          </a:p>
          <a:p>
            <a:pPr marL="285750" indent="-285750" defTabSz="457200">
              <a:spcBef>
                <a:spcPct val="20000"/>
              </a:spcBef>
              <a:spcAft>
                <a:spcPts val="0"/>
              </a:spcAft>
              <a:buClr>
                <a:srgbClr val="FF0000"/>
              </a:buClr>
              <a:buSzPct val="100000"/>
              <a:buFont typeface="Courier New" panose="02070309020205020404" pitchFamily="49" charset="0"/>
              <a:buChar char="o"/>
            </a:pPr>
            <a:r>
              <a:rPr lang="fr-FR" sz="1400" b="1" dirty="0">
                <a:solidFill>
                  <a:schemeClr val="bg1"/>
                </a:solidFill>
                <a:highlight>
                  <a:srgbClr val="0000FF"/>
                </a:highlight>
              </a:rPr>
              <a:t>Faites les vœux pour des formations qui vous intéressent, pensez à diversifier vos vœux </a:t>
            </a:r>
            <a:r>
              <a:rPr lang="fr-FR" sz="1400" b="1" dirty="0">
                <a:solidFill>
                  <a:schemeClr val="accent1"/>
                </a:solidFill>
              </a:rPr>
              <a:t>en consultant les informations disponibles sur Parcoursup.fr </a:t>
            </a:r>
            <a:r>
              <a:rPr lang="fr-FR" sz="1400" b="1" dirty="0">
                <a:solidFill>
                  <a:schemeClr val="bg1"/>
                </a:solidFill>
                <a:highlight>
                  <a:srgbClr val="0000FF"/>
                </a:highlight>
              </a:rPr>
              <a:t>et évitez de ne formuler qu’un seul vœu</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14</a:t>
            </a:fld>
            <a:endParaRPr lang="fr-FR" dirty="0"/>
          </a:p>
        </p:txBody>
      </p:sp>
      <p:sp>
        <p:nvSpPr>
          <p:cNvPr id="2" name="Rectangle à coins arrondis 6">
            <a:extLst>
              <a:ext uri="{FF2B5EF4-FFF2-40B4-BE49-F238E27FC236}">
                <a16:creationId xmlns:a16="http://schemas.microsoft.com/office/drawing/2014/main" id="{4D9B403D-F714-00AA-FEC6-DBD78B8CC4BE}"/>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5 conseils pour aborder sereinement la procédure</a:t>
            </a:r>
          </a:p>
        </p:txBody>
      </p:sp>
    </p:spTree>
    <p:extLst>
      <p:ext uri="{BB962C8B-B14F-4D97-AF65-F5344CB8AC3E}">
        <p14:creationId xmlns:p14="http://schemas.microsoft.com/office/powerpoint/2010/main" val="1625524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65833" y="1779662"/>
            <a:ext cx="8298792" cy="2664296"/>
          </a:xfrm>
        </p:spPr>
        <p:txBody>
          <a:bodyPr>
            <a:normAutofit/>
          </a:bodyPr>
          <a:lstStyle/>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 numéro vert (à partir du 18 </a:t>
            </a:r>
            <a:r>
              <a:rPr lang="fr-FR" sz="1600" b="1" dirty="0" smtClean="0">
                <a:solidFill>
                  <a:schemeClr val="accent1"/>
                </a:solidFill>
                <a:highlight>
                  <a:srgbClr val="FFFF00"/>
                </a:highlight>
              </a:rPr>
              <a:t>janvier 2023) </a:t>
            </a:r>
            <a:r>
              <a:rPr lang="fr-FR" sz="1600" b="1" dirty="0">
                <a:solidFill>
                  <a:schemeClr val="accent1"/>
                </a:solidFill>
                <a:highlight>
                  <a:srgbClr val="FFFF00"/>
                </a:highlight>
              </a:rPr>
              <a:t>:</a:t>
            </a:r>
            <a:r>
              <a:rPr lang="fr-FR" sz="1600" dirty="0">
                <a:solidFill>
                  <a:schemeClr val="accent1"/>
                </a:solidFill>
                <a:highlight>
                  <a:srgbClr val="FFFF00"/>
                </a:highlight>
              </a:rPr>
              <a:t> </a:t>
            </a:r>
            <a:r>
              <a:rPr lang="fr-FR" sz="1600" dirty="0">
                <a:solidFill>
                  <a:schemeClr val="accent1"/>
                </a:solidFill>
              </a:rPr>
              <a:t> </a:t>
            </a:r>
            <a:r>
              <a:rPr lang="fr-FR" sz="1600" b="1" dirty="0">
                <a:solidFill>
                  <a:schemeClr val="accent1"/>
                </a:solidFill>
              </a:rPr>
              <a:t>0 800 400 070 </a:t>
            </a:r>
            <a:br>
              <a:rPr lang="fr-FR" sz="1600" b="1" dirty="0">
                <a:solidFill>
                  <a:schemeClr val="accent1"/>
                </a:solidFill>
              </a:rPr>
            </a:br>
            <a:r>
              <a:rPr lang="fr-FR" sz="1600" dirty="0">
                <a:solidFill>
                  <a:schemeClr val="accent1"/>
                </a:solidFill>
              </a:rPr>
              <a:t>(Numéros spécifiques pour l’Outre-mer indiqués sur Parcoursup.fr)</a:t>
            </a: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dirty="0">
                <a:solidFill>
                  <a:schemeClr val="accent1"/>
                </a:solidFill>
                <a:highlight>
                  <a:srgbClr val="FFFF00"/>
                </a:highlight>
              </a:rPr>
              <a:t> </a:t>
            </a:r>
            <a:r>
              <a:rPr lang="fr-FR" sz="1600" b="1" dirty="0">
                <a:solidFill>
                  <a:schemeClr val="accent1"/>
                </a:solidFill>
                <a:highlight>
                  <a:srgbClr val="FFFF00"/>
                </a:highlight>
              </a:rPr>
              <a:t>La messagerie contact </a:t>
            </a:r>
            <a:r>
              <a:rPr lang="fr-FR" sz="1600" dirty="0">
                <a:solidFill>
                  <a:schemeClr val="accent1"/>
                </a:solidFill>
              </a:rPr>
              <a:t>depuis le dossier </a:t>
            </a:r>
            <a:r>
              <a:rPr lang="fr-FR" sz="1600" dirty="0" err="1">
                <a:solidFill>
                  <a:schemeClr val="accent1"/>
                </a:solidFill>
              </a:rPr>
              <a:t>Parcoursup</a:t>
            </a:r>
            <a:endParaRPr lang="fr-FR" sz="1600" dirty="0">
              <a:solidFill>
                <a:schemeClr val="accent1"/>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endParaRPr lang="fr-FR" sz="1600" dirty="0">
              <a:solidFill>
                <a:srgbClr val="3D566E"/>
              </a:solidFill>
            </a:endParaRPr>
          </a:p>
          <a:p>
            <a:pPr marL="285750" lvl="0" indent="-285750" defTabSz="457200">
              <a:spcBef>
                <a:spcPct val="20000"/>
              </a:spcBef>
              <a:spcAft>
                <a:spcPts val="0"/>
              </a:spcAft>
              <a:buClr>
                <a:srgbClr val="FF0000"/>
              </a:buClr>
              <a:buSzPct val="100000"/>
              <a:buFont typeface="Courier New" panose="02070309020205020404" pitchFamily="49" charset="0"/>
              <a:buChar char="o"/>
            </a:pPr>
            <a:r>
              <a:rPr lang="fr-FR" sz="1600" b="1" dirty="0">
                <a:solidFill>
                  <a:schemeClr val="accent1"/>
                </a:solidFill>
                <a:highlight>
                  <a:srgbClr val="FFFF00"/>
                </a:highlight>
              </a:rPr>
              <a:t> Les réseaux sociaux (Instagram, Twitter, Facebook) </a:t>
            </a:r>
            <a:r>
              <a:rPr lang="fr-FR" sz="1600" b="1" dirty="0">
                <a:solidFill>
                  <a:schemeClr val="accent1"/>
                </a:solidFill>
              </a:rPr>
              <a:t>pour suivre l’actualité de Parcoursup et recevoir des conseils</a:t>
            </a:r>
          </a:p>
        </p:txBody>
      </p:sp>
      <p:sp>
        <p:nvSpPr>
          <p:cNvPr id="5" name="Espace réservé de la date 4"/>
          <p:cNvSpPr>
            <a:spLocks noGrp="1"/>
          </p:cNvSpPr>
          <p:nvPr>
            <p:ph type="dt" sz="half" idx="10"/>
          </p:nvPr>
        </p:nvSpPr>
        <p:spPr/>
        <p:txBody>
          <a:bodyPr/>
          <a:lstStyle/>
          <a:p>
            <a:pPr algn="r"/>
            <a:fld id="{D2B045C5-5FD0-48C2-A602-537AE315250F}" type="datetime1">
              <a:rPr lang="fr-FR" cap="all" smtClean="0"/>
              <a:t>29/11/2022</a:t>
            </a:fld>
            <a:endParaRPr lang="fr-FR" cap="all"/>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15</a:t>
            </a:fld>
            <a:endParaRPr lang="fr-F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67545" y="987574"/>
            <a:ext cx="8208912" cy="663637"/>
          </a:xfrm>
        </p:spPr>
        <p:txBody>
          <a:bodyPr/>
          <a:lstStyle/>
          <a:p>
            <a:r>
              <a:rPr lang="fr-FR" sz="2200" dirty="0"/>
              <a:t>Des services pour vous informer et répondre à vos questions tout au long de la procédure</a:t>
            </a:r>
          </a:p>
        </p:txBody>
      </p:sp>
    </p:spTree>
    <p:extLst>
      <p:ext uri="{BB962C8B-B14F-4D97-AF65-F5344CB8AC3E}">
        <p14:creationId xmlns:p14="http://schemas.microsoft.com/office/powerpoint/2010/main" val="1737828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771550"/>
            <a:ext cx="8424936" cy="4104456"/>
          </a:xfrm>
        </p:spPr>
        <p:txBody>
          <a:bodyPr>
            <a:normAutofit/>
          </a:bodyPr>
          <a:lstStyle/>
          <a:p>
            <a:pPr marL="171450" indent="-171450"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L’exhaustivité : Parcoursup vous permet de découvrir toutes les formations supérieures, y compris en apprentissage qui sont reconnues par l’Etat, c’est-à-dire contrôlées. Plus de 21 000 formations référencées</a:t>
            </a:r>
          </a:p>
          <a:p>
            <a:pPr defTabSz="457200">
              <a:spcBef>
                <a:spcPct val="20000"/>
              </a:spcBef>
              <a:spcAft>
                <a:spcPts val="0"/>
              </a:spcAft>
              <a:buClr>
                <a:srgbClr val="FF0000"/>
              </a:buClr>
              <a:buSzPct val="100000"/>
            </a:pPr>
            <a:endParaRPr lang="fr-FR" sz="1500" b="1" dirty="0"/>
          </a:p>
          <a:p>
            <a:pPr marL="171450" indent="-171450"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simplicité : Parcoursup simplifie vos démarches pour vous permettre de vous concentrer sur votre projet </a:t>
            </a:r>
          </a:p>
          <a:p>
            <a:pPr marL="179388" defTabSz="457200">
              <a:spcBef>
                <a:spcPct val="20000"/>
              </a:spcBef>
              <a:spcAft>
                <a:spcPts val="0"/>
              </a:spcAft>
              <a:buClr>
                <a:srgbClr val="FF0000"/>
              </a:buClr>
              <a:buSzPct val="100000"/>
            </a:pPr>
            <a:r>
              <a:rPr lang="fr-FR" sz="1500" dirty="0">
                <a:solidFill>
                  <a:schemeClr val="accent1"/>
                </a:solidFill>
              </a:rPr>
              <a:t>Parcoursup, c’est une procédure </a:t>
            </a:r>
            <a:r>
              <a:rPr lang="fr-FR" sz="1500" dirty="0" smtClean="0">
                <a:solidFill>
                  <a:schemeClr val="accent1"/>
                </a:solidFill>
              </a:rPr>
              <a:t>dématérialisée avec </a:t>
            </a:r>
            <a:r>
              <a:rPr lang="fr-FR" sz="1500" dirty="0">
                <a:solidFill>
                  <a:schemeClr val="accent1"/>
                </a:solidFill>
              </a:rPr>
              <a:t>1 calendrier unique </a:t>
            </a:r>
            <a:r>
              <a:rPr lang="fr-FR" sz="1500" dirty="0" smtClean="0">
                <a:solidFill>
                  <a:schemeClr val="accent1"/>
                </a:solidFill>
              </a:rPr>
              <a:t>et 1 </a:t>
            </a:r>
            <a:r>
              <a:rPr lang="fr-FR" sz="1500" dirty="0">
                <a:solidFill>
                  <a:schemeClr val="accent1"/>
                </a:solidFill>
              </a:rPr>
              <a:t>seul dossier à constituer.</a:t>
            </a:r>
          </a:p>
          <a:p>
            <a:pPr lvl="0" defTabSz="457200">
              <a:spcBef>
                <a:spcPct val="20000"/>
              </a:spcBef>
              <a:spcAft>
                <a:spcPts val="0"/>
              </a:spcAft>
              <a:buClr>
                <a:srgbClr val="FF0000"/>
              </a:buClr>
              <a:buSzPct val="100000"/>
            </a:pPr>
            <a:endParaRPr lang="fr-FR" sz="1500" b="1" dirty="0"/>
          </a:p>
          <a:p>
            <a:pPr marL="171450" indent="-171450"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liberté de choix : Parcoursup vous permet de choisir les formations qui vous intéressent</a:t>
            </a:r>
          </a:p>
          <a:p>
            <a:pPr marL="179388" defTabSz="457200">
              <a:spcBef>
                <a:spcPct val="20000"/>
              </a:spcBef>
              <a:spcAft>
                <a:spcPts val="0"/>
              </a:spcAft>
              <a:buClr>
                <a:srgbClr val="FF0000"/>
              </a:buClr>
              <a:buSzPct val="100000"/>
            </a:pPr>
            <a:r>
              <a:rPr lang="fr-FR" sz="1500" dirty="0">
                <a:solidFill>
                  <a:schemeClr val="accent1"/>
                </a:solidFill>
              </a:rPr>
              <a:t>Vous formulez vos vœux sans </a:t>
            </a:r>
            <a:r>
              <a:rPr lang="fr-FR" sz="1500" dirty="0" smtClean="0">
                <a:solidFill>
                  <a:schemeClr val="accent1"/>
                </a:solidFill>
              </a:rPr>
              <a:t>les classer. Vous </a:t>
            </a:r>
            <a:r>
              <a:rPr lang="fr-FR" sz="1500" dirty="0">
                <a:solidFill>
                  <a:schemeClr val="accent1"/>
                </a:solidFill>
              </a:rPr>
              <a:t>choisissez </a:t>
            </a:r>
            <a:r>
              <a:rPr lang="fr-FR" sz="1500" dirty="0" smtClean="0">
                <a:solidFill>
                  <a:schemeClr val="accent1"/>
                </a:solidFill>
              </a:rPr>
              <a:t>votre formation en </a:t>
            </a:r>
            <a:r>
              <a:rPr lang="fr-FR" sz="1500" dirty="0">
                <a:solidFill>
                  <a:schemeClr val="accent1"/>
                </a:solidFill>
              </a:rPr>
              <a:t>fonction des propositions d’admission que vous recevez, à partir du 1er juin </a:t>
            </a:r>
            <a:r>
              <a:rPr lang="fr-FR" sz="1500" dirty="0" smtClean="0">
                <a:solidFill>
                  <a:schemeClr val="accent1"/>
                </a:solidFill>
              </a:rPr>
              <a:t>2023. </a:t>
            </a:r>
          </a:p>
          <a:p>
            <a:pPr marL="179388" defTabSz="457200">
              <a:spcBef>
                <a:spcPct val="20000"/>
              </a:spcBef>
              <a:spcAft>
                <a:spcPts val="0"/>
              </a:spcAft>
              <a:buClr>
                <a:srgbClr val="FF0000"/>
              </a:buClr>
              <a:buSzPct val="100000"/>
            </a:pPr>
            <a:endParaRPr lang="fr-FR" sz="1500" dirty="0">
              <a:solidFill>
                <a:schemeClr val="accent1"/>
              </a:solidFill>
            </a:endParaRPr>
          </a:p>
          <a:p>
            <a:pPr marL="179388" defTabSz="457200">
              <a:spcBef>
                <a:spcPct val="20000"/>
              </a:spcBef>
              <a:spcAft>
                <a:spcPts val="0"/>
              </a:spcAft>
              <a:buClr>
                <a:srgbClr val="FF0000"/>
              </a:buClr>
              <a:buSzPct val="100000"/>
            </a:pPr>
            <a:r>
              <a:rPr lang="fr-FR" sz="1500" b="1" u="sng" dirty="0">
                <a:solidFill>
                  <a:schemeClr val="accent1"/>
                </a:solidFill>
              </a:rPr>
              <a:t>Ce n’est pas Parcoursup qui choisit votre affectation : les responsables des formations examinent votre dossier, font des propositions auxquelles vous répondez.</a:t>
            </a:r>
            <a:r>
              <a:rPr lang="fr-FR" sz="1500" b="1" dirty="0">
                <a:solidFill>
                  <a:schemeClr val="accent1"/>
                </a:solidFill>
              </a:rPr>
              <a:t> </a:t>
            </a:r>
            <a:endParaRPr lang="fr-FR" sz="1500" b="1" dirty="0">
              <a:solidFill>
                <a:srgbClr val="ED7454"/>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sp>
        <p:nvSpPr>
          <p:cNvPr id="7" name="Rectangle à coins arrondis 6"/>
          <p:cNvSpPr/>
          <p:nvPr/>
        </p:nvSpPr>
        <p:spPr>
          <a:xfrm>
            <a:off x="6692664" y="195486"/>
            <a:ext cx="19790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Nos 6 engagements </a:t>
            </a:r>
          </a:p>
        </p:txBody>
      </p:sp>
    </p:spTree>
    <p:extLst>
      <p:ext uri="{BB962C8B-B14F-4D97-AF65-F5344CB8AC3E}">
        <p14:creationId xmlns:p14="http://schemas.microsoft.com/office/powerpoint/2010/main" val="25424711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600399"/>
          </a:xfrm>
        </p:spPr>
        <p:txBody>
          <a:bodyPr>
            <a:normAutofit lnSpcReduction="10000"/>
          </a:bodyPr>
          <a:lstStyle/>
          <a:p>
            <a:pPr marL="171450" indent="-171450"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transparence, parce que c’est utile pour vous permettre d’affiner votre projet et d’estimer vos chances</a:t>
            </a:r>
          </a:p>
          <a:p>
            <a:pPr marL="179388" defTabSz="457200">
              <a:spcBef>
                <a:spcPct val="20000"/>
              </a:spcBef>
              <a:spcAft>
                <a:spcPts val="0"/>
              </a:spcAft>
              <a:buClr>
                <a:srgbClr val="FF0000"/>
              </a:buClr>
              <a:buSzPct val="100000"/>
            </a:pPr>
            <a:r>
              <a:rPr lang="fr-FR" sz="1500" dirty="0">
                <a:solidFill>
                  <a:schemeClr val="accent1"/>
                </a:solidFill>
              </a:rPr>
              <a:t>Toutes les formations publient sur Parcoursup leurs critères d’analyse des </a:t>
            </a:r>
            <a:r>
              <a:rPr lang="fr-FR" sz="1500" dirty="0" smtClean="0">
                <a:solidFill>
                  <a:schemeClr val="accent1"/>
                </a:solidFill>
              </a:rPr>
              <a:t>candidatures. Parcoursup </a:t>
            </a:r>
            <a:r>
              <a:rPr lang="fr-FR" sz="1500" dirty="0">
                <a:solidFill>
                  <a:schemeClr val="accent1"/>
                </a:solidFill>
              </a:rPr>
              <a:t>vous garantit la possibilité de demander à la formation dans laquelle vous n’avez pas été admis les motifs de la décision prise. </a:t>
            </a:r>
          </a:p>
          <a:p>
            <a:pPr marL="179388" defTabSz="457200">
              <a:spcBef>
                <a:spcPct val="20000"/>
              </a:spcBef>
              <a:spcAft>
                <a:spcPts val="0"/>
              </a:spcAft>
              <a:buClr>
                <a:srgbClr val="FF0000"/>
              </a:buClr>
              <a:buSzPct val="100000"/>
            </a:pPr>
            <a:endParaRPr lang="fr-FR" sz="1500" dirty="0">
              <a:solidFill>
                <a:schemeClr val="accent1"/>
              </a:solidFill>
            </a:endParaRPr>
          </a:p>
          <a:p>
            <a:pPr marL="171450" indent="-171450"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L’accompagnement personnalisé tout au long de la procédure, pour vous aider </a:t>
            </a:r>
          </a:p>
          <a:p>
            <a:pPr marL="179388" defTabSz="457200">
              <a:spcBef>
                <a:spcPct val="20000"/>
              </a:spcBef>
              <a:spcAft>
                <a:spcPts val="0"/>
              </a:spcAft>
              <a:buClr>
                <a:srgbClr val="FF0000"/>
              </a:buClr>
              <a:buSzPct val="100000"/>
            </a:pPr>
            <a:r>
              <a:rPr lang="fr-FR" sz="1500" dirty="0">
                <a:solidFill>
                  <a:schemeClr val="accent1"/>
                </a:solidFill>
              </a:rPr>
              <a:t>Vous n’êtes pas seuls face au choix : vous êtes accompagné, au lycée, via la plateforme, pour élaborer votre projet, faire des vœux, choisir votre formation. Si vous n’avez pas reçu de proposition, les recteurs vous proposent un accompagnement pour vous aider.</a:t>
            </a:r>
          </a:p>
          <a:p>
            <a:pPr defTabSz="457200">
              <a:spcBef>
                <a:spcPct val="20000"/>
              </a:spcBef>
              <a:spcAft>
                <a:spcPts val="0"/>
              </a:spcAft>
              <a:buClr>
                <a:srgbClr val="FF0000"/>
              </a:buClr>
              <a:buSzPct val="100000"/>
            </a:pPr>
            <a:endParaRPr lang="fr-FR" sz="1500" dirty="0">
              <a:solidFill>
                <a:schemeClr val="accent1"/>
              </a:solidFill>
              <a:cs typeface="Arial"/>
            </a:endParaRPr>
          </a:p>
          <a:p>
            <a:pPr marL="171450" indent="-171450" defTabSz="457200">
              <a:spcBef>
                <a:spcPct val="20000"/>
              </a:spcBef>
              <a:spcAft>
                <a:spcPts val="0"/>
              </a:spcAft>
              <a:buClr>
                <a:srgbClr val="FF0000"/>
              </a:buClr>
              <a:buSzPct val="100000"/>
              <a:buFont typeface="Courier New" panose="02070309020205020404" pitchFamily="49" charset="0"/>
              <a:buChar char="o"/>
            </a:pPr>
            <a:r>
              <a:rPr lang="fr-FR" sz="1500" b="1" dirty="0">
                <a:solidFill>
                  <a:schemeClr val="bg1"/>
                </a:solidFill>
                <a:highlight>
                  <a:srgbClr val="0000FF"/>
                </a:highlight>
              </a:rPr>
              <a:t>La prise en compte de votre profil pour plus d’égalité des chances</a:t>
            </a:r>
          </a:p>
          <a:p>
            <a:pPr marL="179388" defTabSz="457200">
              <a:spcBef>
                <a:spcPct val="20000"/>
              </a:spcBef>
              <a:spcAft>
                <a:spcPts val="0"/>
              </a:spcAft>
              <a:buClr>
                <a:srgbClr val="FF0000"/>
              </a:buClr>
              <a:buSzPct val="100000"/>
            </a:pPr>
            <a:r>
              <a:rPr lang="fr-FR" sz="1500" dirty="0">
                <a:solidFill>
                  <a:schemeClr val="accent1"/>
                </a:solidFill>
              </a:rPr>
              <a:t>Parcoursup met en œuvre des actions pour l’orientation des lycéens boursiers, professionnels ou technologiques. Parcoursup prend en compte les situations de handicap et promeut le développement des  parcours personnalisés (Oui-Si) pour favoriser la réussite des étudiants </a:t>
            </a: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a:t>
            </a:fld>
            <a:endParaRPr lang="fr-FR" dirty="0"/>
          </a:p>
        </p:txBody>
      </p:sp>
      <p:sp>
        <p:nvSpPr>
          <p:cNvPr id="2" name="Rectangle à coins arrondis 6">
            <a:extLst>
              <a:ext uri="{FF2B5EF4-FFF2-40B4-BE49-F238E27FC236}">
                <a16:creationId xmlns:a16="http://schemas.microsoft.com/office/drawing/2014/main" id="{73E4CE21-9CBA-1A59-0418-84435960B766}"/>
              </a:ext>
            </a:extLst>
          </p:cNvPr>
          <p:cNvSpPr/>
          <p:nvPr/>
        </p:nvSpPr>
        <p:spPr>
          <a:xfrm>
            <a:off x="6732239" y="195486"/>
            <a:ext cx="1979029"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Nos 6 engagements </a:t>
            </a:r>
          </a:p>
        </p:txBody>
      </p:sp>
    </p:spTree>
    <p:extLst>
      <p:ext uri="{BB962C8B-B14F-4D97-AF65-F5344CB8AC3E}">
        <p14:creationId xmlns:p14="http://schemas.microsoft.com/office/powerpoint/2010/main" val="569228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29/11/2022</a:t>
            </a:fld>
            <a:endParaRPr lang="fr-FR" cap="all" dirty="0"/>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pPr/>
              <a:t>4</a:t>
            </a:fld>
            <a:endParaRPr lang="fr-FR" dirty="0"/>
          </a:p>
        </p:txBody>
      </p:sp>
      <p:pic>
        <p:nvPicPr>
          <p:cNvPr id="3" name="Image 2">
            <a:extLst>
              <a:ext uri="{FF2B5EF4-FFF2-40B4-BE49-F238E27FC236}">
                <a16:creationId xmlns:a16="http://schemas.microsoft.com/office/drawing/2014/main" id="{7C45BE52-1CBE-375B-DD87-98001E37368C}"/>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29/11/2022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0945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29/11/2022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dirty="0"/>
          </a:p>
        </p:txBody>
      </p:sp>
      <p:sp>
        <p:nvSpPr>
          <p:cNvPr id="9" name="Espace réservé du contenu 2"/>
          <p:cNvSpPr txBox="1">
            <a:spLocks/>
          </p:cNvSpPr>
          <p:nvPr/>
        </p:nvSpPr>
        <p:spPr bwMode="gray">
          <a:xfrm>
            <a:off x="323528" y="915566"/>
            <a:ext cx="8640960" cy="414432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1"/>
                </a:solidFill>
              </a:rPr>
              <a:t>Parmi les 21 000 formations dispensant de diplômes reconnus par </a:t>
            </a:r>
            <a:r>
              <a:rPr lang="fr-FR" sz="1600" b="1" dirty="0" smtClean="0">
                <a:solidFill>
                  <a:schemeClr val="tx1"/>
                </a:solidFill>
              </a:rPr>
              <a:t>l’État </a:t>
            </a:r>
            <a:r>
              <a:rPr lang="fr-FR" sz="1600" b="1" dirty="0">
                <a:solidFill>
                  <a:schemeClr val="tx1"/>
                </a:solidFill>
              </a:rPr>
              <a:t>disponibles via le moteur de recherche de formation </a:t>
            </a:r>
            <a:r>
              <a:rPr lang="fr-FR" sz="1600" b="1" dirty="0" smtClean="0">
                <a:solidFill>
                  <a:schemeClr val="tx1"/>
                </a:solidFill>
              </a:rPr>
              <a:t>:</a:t>
            </a:r>
          </a:p>
          <a:p>
            <a:endParaRPr lang="fr-FR" sz="1400" b="1" dirty="0">
              <a:solidFill>
                <a:srgbClr val="F28E65"/>
              </a:solidFill>
            </a:endParaRPr>
          </a:p>
          <a:p>
            <a:pPr marL="171450" indent="-171450">
              <a:buClr>
                <a:schemeClr val="bg2"/>
              </a:buClr>
              <a:buFont typeface="Courier New" panose="02070309020205020404" pitchFamily="49" charset="0"/>
              <a:buChar char="o"/>
            </a:pPr>
            <a:r>
              <a:rPr lang="fr-FR" sz="1400" b="1" dirty="0">
                <a:solidFill>
                  <a:schemeClr val="bg1"/>
                </a:solidFill>
                <a:highlight>
                  <a:srgbClr val="0000FF"/>
                </a:highlight>
              </a:rPr>
              <a:t>Des formations non sélectives </a:t>
            </a:r>
            <a:r>
              <a:rPr lang="fr-FR" sz="1400" dirty="0">
                <a:solidFill>
                  <a:schemeClr val="accent1"/>
                </a:solidFill>
              </a:rPr>
              <a:t>: les différentes licences (dont les licences « accès santé »), les Parcours préparatoires au professorat des écoles (PPPE) et les parcours d’accès aux études de santé (PASS)</a:t>
            </a:r>
          </a:p>
          <a:p>
            <a:pPr marL="171450" indent="-171450">
              <a:buClr>
                <a:schemeClr val="bg2"/>
              </a:buClr>
              <a:buFont typeface="Courier New" panose="02070309020205020404" pitchFamily="49" charset="0"/>
              <a:buChar char="o"/>
            </a:pPr>
            <a:endParaRPr lang="fr-FR" sz="1400" dirty="0">
              <a:solidFill>
                <a:schemeClr val="accent1"/>
              </a:solidFill>
            </a:endParaRPr>
          </a:p>
          <a:p>
            <a:pPr marL="171450" indent="-171450">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sélectives </a:t>
            </a:r>
            <a:r>
              <a:rPr lang="fr-FR" sz="1400" b="1" dirty="0">
                <a:solidFill>
                  <a:schemeClr val="accent1"/>
                </a:solidFill>
              </a:rPr>
              <a:t>: </a:t>
            </a:r>
            <a:r>
              <a:rPr lang="fr-FR" sz="1400" dirty="0">
                <a:solidFill>
                  <a:schemeClr val="accent1"/>
                </a:solidFill>
              </a:rPr>
              <a:t>classes prépa, BTS, BUT (Bachelor universitaire de technologie ), formations en soins infirmiers (en IFSI) et autres formations paramédicales, formations en travail social (en EFTS), écoles d’ingénieur, de commerce et de management, Sciences Po/ Instituts d’Etudes </a:t>
            </a:r>
            <a:r>
              <a:rPr lang="fr-FR" sz="1400" dirty="0" smtClean="0">
                <a:solidFill>
                  <a:schemeClr val="accent1"/>
                </a:solidFill>
              </a:rPr>
              <a:t>Politiques, </a:t>
            </a:r>
            <a:r>
              <a:rPr lang="fr-FR" sz="1400" dirty="0">
                <a:solidFill>
                  <a:schemeClr val="accent1"/>
                </a:solidFill>
              </a:rPr>
              <a:t>écoles vétérinaires, formations aux métiers de la culture, du sport</a:t>
            </a:r>
            <a:r>
              <a:rPr lang="fr-FR" sz="1400" dirty="0" smtClean="0">
                <a:solidFill>
                  <a:schemeClr val="accent1"/>
                </a:solidFill>
              </a:rPr>
              <a:t>…</a:t>
            </a: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marL="171450" indent="-171450">
              <a:spcAft>
                <a:spcPts val="0"/>
              </a:spcAft>
              <a:buClr>
                <a:schemeClr val="bg2"/>
              </a:buClr>
              <a:buFont typeface="Courier New" panose="02070309020205020404" pitchFamily="49" charset="0"/>
              <a:buChar char="o"/>
            </a:pPr>
            <a:r>
              <a:rPr lang="fr-FR" sz="1400" b="1" dirty="0">
                <a:solidFill>
                  <a:schemeClr val="bg1"/>
                </a:solidFill>
                <a:highlight>
                  <a:srgbClr val="0000FF"/>
                </a:highlight>
              </a:rPr>
              <a:t>Des formations en apprentissage </a:t>
            </a:r>
            <a:endParaRPr lang="fr-FR" sz="1400" dirty="0">
              <a:solidFill>
                <a:schemeClr val="accent1"/>
              </a:solidFill>
            </a:endParaRPr>
          </a:p>
          <a:p>
            <a:pPr marL="171450" indent="-171450">
              <a:spcAft>
                <a:spcPts val="0"/>
              </a:spcAft>
              <a:buClr>
                <a:schemeClr val="bg2"/>
              </a:buClr>
              <a:buFont typeface="Courier New" panose="02070309020205020404" pitchFamily="49" charset="0"/>
              <a:buChar char="o"/>
            </a:pPr>
            <a:endParaRPr lang="fr-FR" sz="1400" dirty="0">
              <a:solidFill>
                <a:schemeClr val="accent1"/>
              </a:solidFill>
            </a:endParaRPr>
          </a:p>
          <a:p>
            <a:pPr>
              <a:buClr>
                <a:schemeClr val="bg2"/>
              </a:buClr>
            </a:pPr>
            <a:r>
              <a:rPr lang="fr-FR" sz="1400" b="1" dirty="0">
                <a:solidFill>
                  <a:schemeClr val="bg1"/>
                </a:solidFill>
                <a:highlight>
                  <a:srgbClr val="0000FF"/>
                </a:highlight>
              </a:rPr>
              <a:t>Des informations  utiles à consulter sur </a:t>
            </a:r>
            <a:r>
              <a:rPr lang="fr-FR" sz="1400" b="1" dirty="0" smtClean="0">
                <a:solidFill>
                  <a:schemeClr val="bg1"/>
                </a:solidFill>
                <a:highlight>
                  <a:srgbClr val="0000FF"/>
                </a:highlight>
              </a:rPr>
              <a:t>chaque </a:t>
            </a:r>
            <a:r>
              <a:rPr lang="fr-FR" sz="1400" b="1" dirty="0">
                <a:solidFill>
                  <a:schemeClr val="bg1"/>
                </a:solidFill>
                <a:highlight>
                  <a:srgbClr val="0000FF"/>
                </a:highlight>
              </a:rPr>
              <a:t>fiche </a:t>
            </a:r>
            <a:r>
              <a:rPr lang="fr-FR" sz="1400" b="1" dirty="0" smtClean="0">
                <a:solidFill>
                  <a:schemeClr val="bg1"/>
                </a:solidFill>
                <a:highlight>
                  <a:srgbClr val="0000FF"/>
                </a:highlight>
              </a:rPr>
              <a:t>formation </a:t>
            </a:r>
            <a:r>
              <a:rPr lang="fr-FR" sz="1400" dirty="0">
                <a:solidFill>
                  <a:schemeClr val="accent1"/>
                </a:solidFill>
              </a:rPr>
              <a:t>:  </a:t>
            </a:r>
            <a:r>
              <a:rPr lang="fr-FR" sz="1400" dirty="0" smtClean="0">
                <a:solidFill>
                  <a:schemeClr val="accent1"/>
                </a:solidFill>
              </a:rPr>
              <a:t>les critères et leur importance, le </a:t>
            </a:r>
            <a:r>
              <a:rPr lang="fr-FR" sz="1400" dirty="0">
                <a:solidFill>
                  <a:schemeClr val="accent1"/>
                </a:solidFill>
              </a:rPr>
              <a:t>statut de l’établissement (</a:t>
            </a:r>
            <a:r>
              <a:rPr lang="fr-FR" sz="1400" dirty="0" smtClean="0">
                <a:solidFill>
                  <a:schemeClr val="accent1"/>
                </a:solidFill>
              </a:rPr>
              <a:t>public/privé), la </a:t>
            </a:r>
            <a:r>
              <a:rPr lang="fr-FR" sz="1400" dirty="0">
                <a:solidFill>
                  <a:schemeClr val="accent1"/>
                </a:solidFill>
              </a:rPr>
              <a:t>nature de la formation (sélective /non </a:t>
            </a:r>
            <a:r>
              <a:rPr lang="fr-FR" sz="1400" dirty="0" smtClean="0">
                <a:solidFill>
                  <a:schemeClr val="accent1"/>
                </a:solidFill>
              </a:rPr>
              <a:t>sélective), les admis dans la formation en N-1, les </a:t>
            </a:r>
            <a:r>
              <a:rPr lang="fr-FR" sz="1400" dirty="0">
                <a:solidFill>
                  <a:schemeClr val="accent1"/>
                </a:solidFill>
              </a:rPr>
              <a:t>frais de </a:t>
            </a:r>
            <a:r>
              <a:rPr lang="fr-FR" sz="1400" dirty="0" smtClean="0">
                <a:solidFill>
                  <a:schemeClr val="accent1"/>
                </a:solidFill>
              </a:rPr>
              <a:t>scolarité, les </a:t>
            </a:r>
            <a:r>
              <a:rPr lang="fr-FR" sz="1400" dirty="0">
                <a:solidFill>
                  <a:schemeClr val="accent1"/>
                </a:solidFill>
              </a:rPr>
              <a:t>débouchés </a:t>
            </a:r>
            <a:r>
              <a:rPr lang="fr-FR" sz="1400" dirty="0" smtClean="0">
                <a:solidFill>
                  <a:schemeClr val="accent1"/>
                </a:solidFill>
              </a:rPr>
              <a:t>professionnels et </a:t>
            </a:r>
            <a:r>
              <a:rPr lang="fr-FR" sz="1400" dirty="0">
                <a:solidFill>
                  <a:schemeClr val="accent1"/>
                </a:solidFill>
              </a:rPr>
              <a:t>possibilités de poursuite </a:t>
            </a:r>
            <a:r>
              <a:rPr lang="fr-FR" sz="1400" dirty="0" smtClean="0">
                <a:solidFill>
                  <a:schemeClr val="accent1"/>
                </a:solidFill>
              </a:rPr>
              <a:t>d’études…</a:t>
            </a:r>
            <a:endParaRPr lang="fr-FR" sz="1400" dirty="0">
              <a:solidFill>
                <a:schemeClr val="accent1"/>
              </a:solidFill>
            </a:endParaRPr>
          </a:p>
          <a:p>
            <a:endParaRPr lang="fr-FR" sz="1400" dirty="0">
              <a:solidFill>
                <a:schemeClr val="accent1"/>
              </a:solidFill>
            </a:endParaRPr>
          </a:p>
        </p:txBody>
      </p:sp>
      <p:sp>
        <p:nvSpPr>
          <p:cNvPr id="3" name="Rectangle à coins arrondis 6">
            <a:extLst>
              <a:ext uri="{FF2B5EF4-FFF2-40B4-BE49-F238E27FC236}">
                <a16:creationId xmlns:a16="http://schemas.microsoft.com/office/drawing/2014/main" id="{07A093B3-CFE8-FC7E-D86F-C26AD3B48FA9}"/>
              </a:ext>
            </a:extLst>
          </p:cNvPr>
          <p:cNvSpPr/>
          <p:nvPr/>
        </p:nvSpPr>
        <p:spPr>
          <a:xfrm>
            <a:off x="6084169" y="195486"/>
            <a:ext cx="2627100"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Les formations disponibles</a:t>
            </a:r>
          </a:p>
        </p:txBody>
      </p:sp>
    </p:spTree>
    <p:extLst>
      <p:ext uri="{BB962C8B-B14F-4D97-AF65-F5344CB8AC3E}">
        <p14:creationId xmlns:p14="http://schemas.microsoft.com/office/powerpoint/2010/main" val="1900164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dirty="0"/>
          </a:p>
        </p:txBody>
      </p:sp>
      <p:pic>
        <p:nvPicPr>
          <p:cNvPr id="13" name="Image 12"/>
          <p:cNvPicPr>
            <a:picLocks noChangeAspect="1"/>
          </p:cNvPicPr>
          <p:nvPr/>
        </p:nvPicPr>
        <p:blipFill>
          <a:blip r:embed="rId2"/>
          <a:stretch>
            <a:fillRect/>
          </a:stretch>
        </p:blipFill>
        <p:spPr>
          <a:xfrm>
            <a:off x="4360503" y="1170319"/>
            <a:ext cx="4704791" cy="2088232"/>
          </a:xfrm>
          <a:prstGeom prst="rect">
            <a:avLst/>
          </a:prstGeom>
        </p:spPr>
      </p:pic>
      <p:sp>
        <p:nvSpPr>
          <p:cNvPr id="14" name="ZoneTexte 13"/>
          <p:cNvSpPr txBox="1"/>
          <p:nvPr/>
        </p:nvSpPr>
        <p:spPr>
          <a:xfrm>
            <a:off x="467545" y="3557990"/>
            <a:ext cx="3384376" cy="923330"/>
          </a:xfrm>
          <a:prstGeom prst="rect">
            <a:avLst/>
          </a:prstGeom>
          <a:noFill/>
        </p:spPr>
        <p:txBody>
          <a:bodyPr wrap="square" rtlCol="0">
            <a:spAutoFit/>
          </a:bodyPr>
          <a:lstStyle/>
          <a:p>
            <a:r>
              <a:rPr lang="fr-FR" sz="1500" b="1" dirty="0" smtClean="0">
                <a:solidFill>
                  <a:schemeClr val="bg1"/>
                </a:solidFill>
                <a:highlight>
                  <a:srgbClr val="0000FF"/>
                </a:highlight>
              </a:rPr>
              <a:t>Terminales2022-2023.fr </a:t>
            </a:r>
            <a:r>
              <a:rPr lang="fr-FR" sz="1500" b="1" dirty="0">
                <a:solidFill>
                  <a:schemeClr val="bg1"/>
                </a:solidFill>
                <a:highlight>
                  <a:srgbClr val="0000FF"/>
                </a:highlight>
              </a:rPr>
              <a:t>: </a:t>
            </a:r>
            <a:r>
              <a:rPr lang="fr-FR" sz="1500" dirty="0"/>
              <a:t> </a:t>
            </a:r>
          </a:p>
          <a:p>
            <a:r>
              <a:rPr lang="fr-FR" sz="1300" dirty="0"/>
              <a:t>Retrouvez toutes les informations sélectionnées par l’Onisep sur les filières, les formations, les métiers </a:t>
            </a:r>
          </a:p>
        </p:txBody>
      </p:sp>
      <p:sp>
        <p:nvSpPr>
          <p:cNvPr id="15" name="ZoneTexte 14"/>
          <p:cNvSpPr txBox="1"/>
          <p:nvPr/>
        </p:nvSpPr>
        <p:spPr>
          <a:xfrm flipH="1">
            <a:off x="4283968" y="3557990"/>
            <a:ext cx="3963811" cy="1123384"/>
          </a:xfrm>
          <a:prstGeom prst="rect">
            <a:avLst/>
          </a:prstGeom>
          <a:noFill/>
        </p:spPr>
        <p:txBody>
          <a:bodyPr wrap="square" rtlCol="0">
            <a:spAutoFit/>
          </a:bodyPr>
          <a:lstStyle/>
          <a:p>
            <a:r>
              <a:rPr lang="fr-FR" sz="1500" b="1" dirty="0" err="1">
                <a:solidFill>
                  <a:schemeClr val="bg1"/>
                </a:solidFill>
                <a:highlight>
                  <a:srgbClr val="0000FF"/>
                </a:highlight>
              </a:rPr>
              <a:t>Parcoursup.fr</a:t>
            </a:r>
            <a:r>
              <a:rPr lang="fr-FR" sz="1500" b="1" dirty="0">
                <a:solidFill>
                  <a:schemeClr val="bg1"/>
                </a:solidFill>
                <a:highlight>
                  <a:srgbClr val="0000FF"/>
                </a:highlight>
              </a:rPr>
              <a:t> : </a:t>
            </a:r>
            <a:r>
              <a:rPr lang="fr-FR" sz="1500" dirty="0">
                <a:solidFill>
                  <a:schemeClr val="bg1"/>
                </a:solidFill>
                <a:highlight>
                  <a:srgbClr val="0000FF"/>
                </a:highlight>
              </a:rPr>
              <a:t> </a:t>
            </a:r>
          </a:p>
          <a:p>
            <a:pPr marL="285750" indent="-285750">
              <a:buFontTx/>
              <a:buChar char="-"/>
            </a:pPr>
            <a:r>
              <a:rPr lang="fr-FR" sz="1300" dirty="0"/>
              <a:t>Le moteur de recherche Parcoursup </a:t>
            </a:r>
          </a:p>
          <a:p>
            <a:pPr marL="285750" indent="-285750">
              <a:buFontTx/>
              <a:buChar char="-"/>
            </a:pPr>
            <a:r>
              <a:rPr lang="fr-FR" sz="1300" dirty="0"/>
              <a:t>un accès vers d’autres sites numériques d’aide à l’orientation et un lien vers le site de votre Région </a:t>
            </a:r>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pic>
        <p:nvPicPr>
          <p:cNvPr id="9" name="Image 8"/>
          <p:cNvPicPr>
            <a:picLocks noChangeAspect="1"/>
          </p:cNvPicPr>
          <p:nvPr/>
        </p:nvPicPr>
        <p:blipFill>
          <a:blip r:embed="rId3"/>
          <a:stretch>
            <a:fillRect/>
          </a:stretch>
        </p:blipFill>
        <p:spPr>
          <a:xfrm>
            <a:off x="295368" y="987574"/>
            <a:ext cx="3728729" cy="2088232"/>
          </a:xfrm>
          <a:prstGeom prst="rect">
            <a:avLst/>
          </a:prstGeom>
        </p:spPr>
      </p:pic>
    </p:spTree>
    <p:extLst>
      <p:ext uri="{BB962C8B-B14F-4D97-AF65-F5344CB8AC3E}">
        <p14:creationId xmlns:p14="http://schemas.microsoft.com/office/powerpoint/2010/main" val="809968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400" dirty="0"/>
              <a:t>LE BON REFLEXE : S’INFORMER, SE RENSEIGNER</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11" name="ZoneTexte 10"/>
          <p:cNvSpPr txBox="1"/>
          <p:nvPr/>
        </p:nvSpPr>
        <p:spPr>
          <a:xfrm>
            <a:off x="467544" y="3939327"/>
            <a:ext cx="4104456" cy="523220"/>
          </a:xfrm>
          <a:prstGeom prst="rect">
            <a:avLst/>
          </a:prstGeom>
          <a:noFill/>
        </p:spPr>
        <p:txBody>
          <a:bodyPr wrap="square" rtlCol="0">
            <a:spAutoFit/>
          </a:bodyPr>
          <a:lstStyle/>
          <a:p>
            <a:r>
              <a:rPr lang="fr-FR" sz="1500" b="1" dirty="0">
                <a:solidFill>
                  <a:schemeClr val="bg1"/>
                </a:solidFill>
                <a:highlight>
                  <a:srgbClr val="0000FF"/>
                </a:highlight>
              </a:rPr>
              <a:t>Live </a:t>
            </a:r>
            <a:r>
              <a:rPr lang="fr-FR" sz="1500" b="1" dirty="0" err="1">
                <a:solidFill>
                  <a:schemeClr val="bg1"/>
                </a:solidFill>
                <a:highlight>
                  <a:srgbClr val="0000FF"/>
                </a:highlight>
              </a:rPr>
              <a:t>Parcoursup</a:t>
            </a:r>
            <a:r>
              <a:rPr lang="fr-FR" sz="1500" b="1" dirty="0">
                <a:solidFill>
                  <a:schemeClr val="bg1"/>
                </a:solidFill>
                <a:highlight>
                  <a:srgbClr val="0000FF"/>
                </a:highlight>
              </a:rPr>
              <a:t> :</a:t>
            </a:r>
            <a:r>
              <a:rPr lang="fr-FR" sz="1500" dirty="0">
                <a:solidFill>
                  <a:schemeClr val="bg1"/>
                </a:solidFill>
                <a:highlight>
                  <a:srgbClr val="0000FF"/>
                </a:highlight>
              </a:rPr>
              <a:t> </a:t>
            </a:r>
            <a:r>
              <a:rPr lang="fr-FR" sz="1500" dirty="0"/>
              <a:t> </a:t>
            </a:r>
          </a:p>
          <a:p>
            <a:r>
              <a:rPr lang="fr-FR" sz="1300" dirty="0"/>
              <a:t>Programme à retrouver sur Parcoursup.fr  </a:t>
            </a:r>
          </a:p>
        </p:txBody>
      </p:sp>
      <p:sp>
        <p:nvSpPr>
          <p:cNvPr id="2" name="ZoneTexte 1"/>
          <p:cNvSpPr txBox="1"/>
          <p:nvPr/>
        </p:nvSpPr>
        <p:spPr>
          <a:xfrm>
            <a:off x="4932040" y="1519500"/>
            <a:ext cx="3816424" cy="3077766"/>
          </a:xfrm>
          <a:prstGeom prst="rect">
            <a:avLst/>
          </a:prstGeom>
          <a:solidFill>
            <a:schemeClr val="tx1"/>
          </a:solidFill>
          <a:ln w="28575">
            <a:solidFill>
              <a:schemeClr val="bg1"/>
            </a:solidFill>
          </a:ln>
        </p:spPr>
        <p:txBody>
          <a:bodyPr wrap="square" rtlCol="0">
            <a:spAutoFit/>
          </a:bodyPr>
          <a:lstStyle/>
          <a:p>
            <a:pPr lvl="0"/>
            <a:r>
              <a:rPr lang="fr-FR" sz="1600" b="1" dirty="0">
                <a:solidFill>
                  <a:schemeClr val="accent6"/>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Psy-En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accent6"/>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200" dirty="0">
                <a:solidFill>
                  <a:schemeClr val="bg1"/>
                </a:solidFill>
              </a:rPr>
              <a:t>Responsables de formations et étudiants ambassadeurs</a:t>
            </a:r>
          </a:p>
          <a:p>
            <a:pPr marL="285750" lvl="0" indent="-285750">
              <a:buFont typeface="Arial" panose="020B0604020202020204" pitchFamily="34" charset="0"/>
              <a:buChar char="•"/>
            </a:pPr>
            <a:r>
              <a:rPr lang="fr-FR" sz="1200" dirty="0">
                <a:solidFill>
                  <a:schemeClr val="bg1"/>
                </a:solidFill>
              </a:rPr>
              <a:t>Lors des journées portes ouvertes et salons virtuels avec conférences thématiques</a:t>
            </a:r>
          </a:p>
          <a:p>
            <a:pPr marL="285750" lvl="0" indent="-285750">
              <a:buFont typeface="Arial" panose="020B0604020202020204" pitchFamily="34" charset="0"/>
              <a:buChar char="•"/>
            </a:pPr>
            <a:endParaRPr lang="fr-FR" sz="1200" b="1" dirty="0">
              <a:solidFill>
                <a:schemeClr val="bg1"/>
              </a:solidFill>
            </a:endParaRPr>
          </a:p>
          <a:p>
            <a:r>
              <a:rPr lang="fr-FR" sz="1500" b="1" dirty="0">
                <a:solidFill>
                  <a:schemeClr val="accent6"/>
                </a:solidFill>
              </a:rPr>
              <a:t>Consulter les ressources en ligne de nos partenaires </a:t>
            </a:r>
          </a:p>
          <a:p>
            <a:r>
              <a:rPr lang="fr-FR" sz="1000" i="1" dirty="0">
                <a:solidFill>
                  <a:schemeClr val="bg1"/>
                </a:solidFill>
              </a:rPr>
              <a:t>(accessibles gratuitement depuis la page d’accueil Parcoursup)</a:t>
            </a:r>
          </a:p>
        </p:txBody>
      </p:sp>
      <p:pic>
        <p:nvPicPr>
          <p:cNvPr id="6" name="Image 5">
            <a:extLst>
              <a:ext uri="{FF2B5EF4-FFF2-40B4-BE49-F238E27FC236}">
                <a16:creationId xmlns:a16="http://schemas.microsoft.com/office/drawing/2014/main" id="{1DB90935-586C-7370-2950-6C619FD18B6B}"/>
              </a:ext>
            </a:extLst>
          </p:cNvPr>
          <p:cNvPicPr>
            <a:picLocks noChangeAspect="1"/>
          </p:cNvPicPr>
          <p:nvPr/>
        </p:nvPicPr>
        <p:blipFill>
          <a:blip r:embed="rId2"/>
          <a:stretch>
            <a:fillRect/>
          </a:stretch>
        </p:blipFill>
        <p:spPr>
          <a:xfrm>
            <a:off x="472431" y="1530568"/>
            <a:ext cx="4136040" cy="2326523"/>
          </a:xfrm>
          <a:prstGeom prst="rect">
            <a:avLst/>
          </a:prstGeom>
        </p:spPr>
      </p:pic>
    </p:spTree>
    <p:extLst>
      <p:ext uri="{BB962C8B-B14F-4D97-AF65-F5344CB8AC3E}">
        <p14:creationId xmlns:p14="http://schemas.microsoft.com/office/powerpoint/2010/main" val="3816005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29/11/2022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3" name="Image 2">
            <a:extLst>
              <a:ext uri="{FF2B5EF4-FFF2-40B4-BE49-F238E27FC236}">
                <a16:creationId xmlns:a16="http://schemas.microsoft.com/office/drawing/2014/main" id="{910485D5-3745-03BD-CB70-3EF4C34269C3}"/>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867933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PÉRATEURS">
  <a:themeElements>
    <a:clrScheme name="psup23">
      <a:dk1>
        <a:srgbClr val="000091"/>
      </a:dk1>
      <a:lt1>
        <a:srgbClr val="FFFFFF"/>
      </a:lt1>
      <a:dk2>
        <a:srgbClr val="000091"/>
      </a:dk2>
      <a:lt2>
        <a:srgbClr val="E1000F"/>
      </a:lt2>
      <a:accent1>
        <a:srgbClr val="000000"/>
      </a:accent1>
      <a:accent2>
        <a:srgbClr val="34BAB5"/>
      </a:accent2>
      <a:accent3>
        <a:srgbClr val="34CB69"/>
      </a:accent3>
      <a:accent4>
        <a:srgbClr val="79B1E8"/>
      </a:accent4>
      <a:accent5>
        <a:srgbClr val="FFCA00"/>
      </a:accent5>
      <a:accent6>
        <a:srgbClr val="FF9575"/>
      </a:accent6>
      <a:hlink>
        <a:srgbClr val="E1000F"/>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3155</TotalTime>
  <Words>1276</Words>
  <Application>Microsoft Office PowerPoint</Application>
  <PresentationFormat>Affichage à l'écran (16:9)</PresentationFormat>
  <Paragraphs>123</Paragraphs>
  <Slides>15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vt:i4>
      </vt:variant>
    </vt:vector>
  </HeadingPairs>
  <TitlesOfParts>
    <vt:vector size="19" baseType="lpstr">
      <vt:lpstr>Arial</vt:lpstr>
      <vt:lpstr>Calibri</vt:lpstr>
      <vt:lpstr>Courier New</vt:lpstr>
      <vt:lpstr>OPÉRATEURS</vt:lpstr>
      <vt:lpstr>w</vt:lpstr>
      <vt:lpstr>Présentation PowerPoint</vt:lpstr>
      <vt:lpstr>Présentation PowerPoint</vt:lpstr>
      <vt:lpstr>Présentation PowerPoint</vt:lpstr>
      <vt:lpstr>Présentation PowerPoint</vt:lpstr>
      <vt:lpstr>Présentation PowerPoint</vt:lpstr>
      <vt:lpstr>Présentation PowerPoint</vt:lpstr>
      <vt:lpstr>LE BON REFLEXE : S’INFORMER, SE RENSEIGNER</vt:lpstr>
      <vt:lpstr>Présentation PowerPoint</vt:lpstr>
      <vt:lpstr>S’inscrire sur Parcoursup </vt:lpstr>
      <vt:lpstr>Présentation PowerPoint</vt:lpstr>
      <vt:lpstr>Présentation PowerPoint</vt:lpstr>
      <vt:lpstr>Présentation PowerPoint</vt:lpstr>
      <vt:lpstr>Présentation PowerPoint</vt:lpstr>
      <vt:lpstr>Des services pour vous informer et répondre à vos questions tout au long de la procédure</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ISABELLE JULE</cp:lastModifiedBy>
  <cp:revision>118</cp:revision>
  <dcterms:created xsi:type="dcterms:W3CDTF">2020-10-27T08:44:50Z</dcterms:created>
  <dcterms:modified xsi:type="dcterms:W3CDTF">2022-11-29T14:38:39Z</dcterms:modified>
</cp:coreProperties>
</file>